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27" r:id="rId1"/>
  </p:sldMasterIdLst>
  <p:notesMasterIdLst>
    <p:notesMasterId r:id="rId32"/>
  </p:notesMasterIdLst>
  <p:handoutMasterIdLst>
    <p:handoutMasterId r:id="rId33"/>
  </p:handoutMasterIdLst>
  <p:sldIdLst>
    <p:sldId id="256" r:id="rId2"/>
    <p:sldId id="444" r:id="rId3"/>
    <p:sldId id="445" r:id="rId4"/>
    <p:sldId id="297" r:id="rId5"/>
    <p:sldId id="298" r:id="rId6"/>
    <p:sldId id="446" r:id="rId7"/>
    <p:sldId id="332" r:id="rId8"/>
    <p:sldId id="312" r:id="rId9"/>
    <p:sldId id="306" r:id="rId10"/>
    <p:sldId id="307" r:id="rId11"/>
    <p:sldId id="309" r:id="rId12"/>
    <p:sldId id="308" r:id="rId13"/>
    <p:sldId id="311" r:id="rId14"/>
    <p:sldId id="316" r:id="rId15"/>
    <p:sldId id="310" r:id="rId16"/>
    <p:sldId id="331" r:id="rId17"/>
    <p:sldId id="299" r:id="rId18"/>
    <p:sldId id="302" r:id="rId19"/>
    <p:sldId id="315" r:id="rId20"/>
    <p:sldId id="300" r:id="rId21"/>
    <p:sldId id="317" r:id="rId22"/>
    <p:sldId id="326" r:id="rId23"/>
    <p:sldId id="327" r:id="rId24"/>
    <p:sldId id="301" r:id="rId25"/>
    <p:sldId id="303" r:id="rId26"/>
    <p:sldId id="436" r:id="rId27"/>
    <p:sldId id="322" r:id="rId28"/>
    <p:sldId id="323" r:id="rId29"/>
    <p:sldId id="314" r:id="rId30"/>
    <p:sldId id="279" r:id="rId31"/>
  </p:sldIdLst>
  <p:sldSz cx="12192000" cy="6858000"/>
  <p:notesSz cx="6858000" cy="9144000"/>
  <p:custShowLst>
    <p:custShow name="Custom Show 1" id="0">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thbun, Monica" initials="RM"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303C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98" autoAdjust="0"/>
    <p:restoredTop sz="84956" autoAdjust="0"/>
  </p:normalViewPr>
  <p:slideViewPr>
    <p:cSldViewPr>
      <p:cViewPr varScale="1">
        <p:scale>
          <a:sx n="118" d="100"/>
          <a:sy n="118" d="100"/>
        </p:scale>
        <p:origin x="968" y="200"/>
      </p:cViewPr>
      <p:guideLst>
        <p:guide orient="horz" pos="2160"/>
        <p:guide pos="3840"/>
      </p:guideLst>
    </p:cSldViewPr>
  </p:slideViewPr>
  <p:outlineViewPr>
    <p:cViewPr>
      <p:scale>
        <a:sx n="33" d="100"/>
        <a:sy n="33" d="100"/>
      </p:scale>
      <p:origin x="0" y="848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SQL Saturday #104</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2B3480-CA88-4594-9521-B1E77325B14D}" type="datetimeFigureOut">
              <a:rPr lang="en-US" smtClean="0"/>
              <a:pPr/>
              <a:t>12/16/18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abcd</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1D043FF-0C89-4F6B-8CA9-B6CA423A32BC}" type="slidenum">
              <a:rPr lang="en-US" smtClean="0"/>
              <a:pPr/>
              <a:t>‹#›</a:t>
            </a:fld>
            <a:endParaRPr lang="en-US"/>
          </a:p>
        </p:txBody>
      </p:sp>
    </p:spTree>
    <p:extLst>
      <p:ext uri="{BB962C8B-B14F-4D97-AF65-F5344CB8AC3E}">
        <p14:creationId xmlns:p14="http://schemas.microsoft.com/office/powerpoint/2010/main" val="394312719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SQL Saturday #104</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98A984C-D252-4BF7-A3B9-5A419B3D7813}" type="datetimeFigureOut">
              <a:rPr lang="en-US" smtClean="0"/>
              <a:pPr/>
              <a:t>12/16/18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abcd</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5833A9-3C38-498B-8582-FB1564E5EF12}" type="slidenum">
              <a:rPr lang="en-US" smtClean="0"/>
              <a:pPr/>
              <a:t>‹#›</a:t>
            </a:fld>
            <a:endParaRPr lang="en-US"/>
          </a:p>
        </p:txBody>
      </p:sp>
    </p:spTree>
    <p:extLst>
      <p:ext uri="{BB962C8B-B14F-4D97-AF65-F5344CB8AC3E}">
        <p14:creationId xmlns:p14="http://schemas.microsoft.com/office/powerpoint/2010/main" val="212068935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altLang="en-US" dirty="0">
              <a:ea typeface="ＭＳ Ｐゴシック" charset="-128"/>
            </a:endParaRP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4A80B45-7012-B74A-923D-F2F3E2DC15C7}" type="slidenum">
              <a:rPr lang="en-US" altLang="en-US" sz="1200"/>
              <a:pPr eaLnBrk="1" hangingPunct="1"/>
              <a:t>1</a:t>
            </a:fld>
            <a:endParaRPr lang="en-US" altLang="en-US" sz="1200"/>
          </a:p>
        </p:txBody>
      </p:sp>
    </p:spTree>
    <p:extLst>
      <p:ext uri="{BB962C8B-B14F-4D97-AF65-F5344CB8AC3E}">
        <p14:creationId xmlns:p14="http://schemas.microsoft.com/office/powerpoint/2010/main" val="1030012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release manager then</a:t>
            </a:r>
            <a:r>
              <a:rPr lang="en-US" baseline="0" dirty="0"/>
              <a:t> determine which environment it needs to be deployed to.  This can be manual or configured for an automatic deployment.  This can also be configured to allow for a “review” process to ensure the changes are valid and consistent.  Think of this as a final gatekeeper.  </a:t>
            </a:r>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15</a:t>
            </a:fld>
            <a:endParaRPr lang="en-US"/>
          </a:p>
        </p:txBody>
      </p:sp>
    </p:spTree>
    <p:extLst>
      <p:ext uri="{BB962C8B-B14F-4D97-AF65-F5344CB8AC3E}">
        <p14:creationId xmlns:p14="http://schemas.microsoft.com/office/powerpoint/2010/main" val="2389890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Security is</a:t>
            </a:r>
            <a:r>
              <a:rPr lang="en-US" baseline="0" dirty="0"/>
              <a:t> and should be forefront in everybody’s mind.   Continuous delivery allows us to lock down all environments except for development</a:t>
            </a:r>
          </a:p>
          <a:p>
            <a:endParaRPr lang="en-US" baseline="0" dirty="0"/>
          </a:p>
          <a:p>
            <a:r>
              <a:rPr lang="en-US" baseline="0" dirty="0"/>
              <a:t>Process consistency ensures that things are deployed in a consistent manner.  This ties in with testing and ensuring that everything is tested in the same manner.  It’s also repeatable.  </a:t>
            </a:r>
          </a:p>
          <a:p>
            <a:endParaRPr lang="en-US" baseline="0" dirty="0"/>
          </a:p>
          <a:p>
            <a:r>
              <a:rPr lang="en-US" baseline="0" dirty="0"/>
              <a:t>Once things are tested thoroughly, a release management software such as Octopus Deploy allows us to deploy the “package” to production with a touch of a button.  It can also be scheduled.  No more late night deployments.  This is scary.  </a:t>
            </a:r>
          </a:p>
          <a:p>
            <a:endParaRPr lang="en-US" baseline="0" dirty="0"/>
          </a:p>
          <a:p>
            <a:r>
              <a:rPr lang="en-US" baseline="0" dirty="0"/>
              <a:t>By having consistent testing, the DBA’s are no longer the bottleneck in the deployment process.  If there is a code sniffer (SQL </a:t>
            </a:r>
            <a:r>
              <a:rPr lang="en-US" baseline="0" dirty="0" err="1"/>
              <a:t>Enlight</a:t>
            </a:r>
            <a:r>
              <a:rPr lang="en-US" baseline="0" dirty="0"/>
              <a:t>/SQL Cop) looing for bad design/code patterns in the process, developers can get even faster feedback on required changes without a DBA being involved.  </a:t>
            </a:r>
          </a:p>
          <a:p>
            <a:endParaRPr lang="en-US" baseline="0" dirty="0"/>
          </a:p>
          <a:p>
            <a:r>
              <a:rPr lang="en-US" baseline="0" dirty="0"/>
              <a:t>DBA’s can then focus on other things such as new design architecture or improving the environment. </a:t>
            </a:r>
          </a:p>
          <a:p>
            <a:endParaRPr lang="en-US" baseline="0" dirty="0"/>
          </a:p>
          <a:p>
            <a:r>
              <a:rPr lang="en-US" baseline="0" dirty="0"/>
              <a:t>If the process has testing built in, via </a:t>
            </a:r>
            <a:r>
              <a:rPr lang="en-US" baseline="0" dirty="0" err="1"/>
              <a:t>tsqlt</a:t>
            </a:r>
            <a:r>
              <a:rPr lang="en-US" baseline="0" dirty="0"/>
              <a:t> or other methods, then the developers of the change can get faster feedback on issues.  The DBA is no longer the bottleneck.</a:t>
            </a:r>
          </a:p>
          <a:p>
            <a:endParaRPr lang="en-US" baseline="0" dirty="0"/>
          </a:p>
          <a:p>
            <a:endParaRPr lang="en-US"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17</a:t>
            </a:fld>
            <a:endParaRPr lang="en-US"/>
          </a:p>
        </p:txBody>
      </p:sp>
    </p:spTree>
    <p:extLst>
      <p:ext uri="{BB962C8B-B14F-4D97-AF65-F5344CB8AC3E}">
        <p14:creationId xmlns:p14="http://schemas.microsoft.com/office/powerpoint/2010/main" val="3479244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Locking down the environments from changes forces all development changes through the process. Except for production issue changes. </a:t>
            </a:r>
          </a:p>
          <a:p>
            <a:endParaRPr lang="en-US" baseline="0" dirty="0"/>
          </a:p>
          <a:p>
            <a:r>
              <a:rPr lang="en-US" baseline="0" dirty="0"/>
              <a:t>The release manager software will have the appropriate permissions to do the work.  It won’t need SA rights but most likely DBO. </a:t>
            </a:r>
          </a:p>
          <a:p>
            <a:endParaRPr lang="en-US" baseline="0" dirty="0"/>
          </a:p>
          <a:p>
            <a:r>
              <a:rPr lang="en-US" baseline="0" dirty="0"/>
              <a:t>A dedicated development environment</a:t>
            </a:r>
          </a:p>
          <a:p>
            <a:endParaRPr lang="en-US" baseline="0"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18</a:t>
            </a:fld>
            <a:endParaRPr lang="en-US"/>
          </a:p>
        </p:txBody>
      </p:sp>
    </p:spTree>
    <p:extLst>
      <p:ext uri="{BB962C8B-B14F-4D97-AF65-F5344CB8AC3E}">
        <p14:creationId xmlns:p14="http://schemas.microsoft.com/office/powerpoint/2010/main" val="2115566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If all permissions (except for </a:t>
            </a:r>
            <a:r>
              <a:rPr lang="en-US" baseline="0" dirty="0" err="1"/>
              <a:t>db_datareader</a:t>
            </a:r>
            <a:r>
              <a:rPr lang="en-US" baseline="0" dirty="0"/>
              <a:t> &amp; maybe </a:t>
            </a:r>
            <a:r>
              <a:rPr lang="en-US" baseline="0" dirty="0" err="1"/>
              <a:t>db_datawriter</a:t>
            </a:r>
            <a:r>
              <a:rPr lang="en-US" baseline="0" dirty="0"/>
              <a:t>) are removed from all environments except for Development, then all changes are forced into the continuous delivery route.  The only way to get a change into production is through the continuous delivery process. </a:t>
            </a:r>
          </a:p>
          <a:p>
            <a:endParaRPr lang="en-US" baseline="0" dirty="0"/>
          </a:p>
          <a:p>
            <a:r>
              <a:rPr lang="en-US" baseline="0" dirty="0"/>
              <a:t>If the Production DBA needs to make an emergency change, they should be diligent for getting that change back into source control or work the process. </a:t>
            </a:r>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19</a:t>
            </a:fld>
            <a:endParaRPr lang="en-US"/>
          </a:p>
        </p:txBody>
      </p:sp>
    </p:spTree>
    <p:extLst>
      <p:ext uri="{BB962C8B-B14F-4D97-AF65-F5344CB8AC3E}">
        <p14:creationId xmlns:p14="http://schemas.microsoft.com/office/powerpoint/2010/main" val="2389890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Development standards</a:t>
            </a:r>
          </a:p>
          <a:p>
            <a:r>
              <a:rPr lang="en-US" dirty="0"/>
              <a:t>Testing standards</a:t>
            </a:r>
          </a:p>
          <a:p>
            <a:endParaRPr lang="en-US" dirty="0"/>
          </a:p>
          <a:p>
            <a:r>
              <a:rPr lang="en-US" dirty="0"/>
              <a:t>Use</a:t>
            </a:r>
            <a:r>
              <a:rPr lang="en-US" baseline="0" dirty="0"/>
              <a:t> the continuous delivery process to enforce the standards. </a:t>
            </a:r>
          </a:p>
          <a:p>
            <a:endParaRPr lang="en-US" baseline="0" dirty="0"/>
          </a:p>
          <a:p>
            <a:r>
              <a:rPr lang="en-US" baseline="0" dirty="0"/>
              <a:t>Continuous delivery allows the process to be repeatable which in turn is consistent.  </a:t>
            </a:r>
            <a:endParaRPr lang="en-US"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20</a:t>
            </a:fld>
            <a:endParaRPr lang="en-US"/>
          </a:p>
        </p:txBody>
      </p:sp>
    </p:spTree>
    <p:extLst>
      <p:ext uri="{BB962C8B-B14F-4D97-AF65-F5344CB8AC3E}">
        <p14:creationId xmlns:p14="http://schemas.microsoft.com/office/powerpoint/2010/main" val="2990798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look at the path of continuous delivery from a standards</a:t>
            </a:r>
            <a:r>
              <a:rPr lang="en-US" baseline="0" dirty="0"/>
              <a:t> view point, all development changes should be forced through the continuous delivery process.  With security locked down, there isn’t any good way to get changes into production. </a:t>
            </a:r>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21</a:t>
            </a:fld>
            <a:endParaRPr lang="en-US"/>
          </a:p>
        </p:txBody>
      </p:sp>
    </p:spTree>
    <p:extLst>
      <p:ext uri="{BB962C8B-B14F-4D97-AF65-F5344CB8AC3E}">
        <p14:creationId xmlns:p14="http://schemas.microsoft.com/office/powerpoint/2010/main" val="2389890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look at the path of continuous delivery from a standards</a:t>
            </a:r>
            <a:r>
              <a:rPr lang="en-US" baseline="0" dirty="0"/>
              <a:t> view point, all development changes should be forced through the continuous delivery process.  With security locked down, there isn’t any good way to get changes into production. </a:t>
            </a:r>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22</a:t>
            </a:fld>
            <a:endParaRPr lang="en-US"/>
          </a:p>
        </p:txBody>
      </p:sp>
    </p:spTree>
    <p:extLst>
      <p:ext uri="{BB962C8B-B14F-4D97-AF65-F5344CB8AC3E}">
        <p14:creationId xmlns:p14="http://schemas.microsoft.com/office/powerpoint/2010/main" val="2389890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look at the path of continuous delivery from a standards</a:t>
            </a:r>
            <a:r>
              <a:rPr lang="en-US" baseline="0" dirty="0"/>
              <a:t> view point, all development changes should be forced through the continuous delivery process.  With security locked down, there isn’t any good way to get changes into production. </a:t>
            </a:r>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23</a:t>
            </a:fld>
            <a:endParaRPr lang="en-US"/>
          </a:p>
        </p:txBody>
      </p:sp>
    </p:spTree>
    <p:extLst>
      <p:ext uri="{BB962C8B-B14F-4D97-AF65-F5344CB8AC3E}">
        <p14:creationId xmlns:p14="http://schemas.microsoft.com/office/powerpoint/2010/main" val="2389890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the environment is in a dedicated</a:t>
            </a:r>
            <a:r>
              <a:rPr lang="en-US" baseline="0" dirty="0"/>
              <a:t> model, meaning each developer has a copy of the database, then developers must communicate with each other to avoid conflicts when checking in. </a:t>
            </a:r>
          </a:p>
          <a:p>
            <a:endParaRPr lang="en-US" baseline="0" dirty="0"/>
          </a:p>
          <a:p>
            <a:r>
              <a:rPr lang="en-US" baseline="0" dirty="0"/>
              <a:t>Same is also true for the database developers and/or DBA’s.  </a:t>
            </a:r>
          </a:p>
          <a:p>
            <a:endParaRPr lang="en-US" baseline="0" dirty="0"/>
          </a:p>
          <a:p>
            <a:endParaRPr lang="en-US"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24</a:t>
            </a:fld>
            <a:endParaRPr lang="en-US"/>
          </a:p>
        </p:txBody>
      </p:sp>
    </p:spTree>
    <p:extLst>
      <p:ext uri="{BB962C8B-B14F-4D97-AF65-F5344CB8AC3E}">
        <p14:creationId xmlns:p14="http://schemas.microsoft.com/office/powerpoint/2010/main" val="3052641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Trusting the tools that you have in place to handle the deployments, such as Octopus Deploy is different than hitting F5.  </a:t>
            </a:r>
          </a:p>
          <a:p>
            <a:endParaRPr lang="en-US" dirty="0"/>
          </a:p>
          <a:p>
            <a:r>
              <a:rPr lang="en-US" dirty="0"/>
              <a:t>Deployments become easier</a:t>
            </a:r>
            <a:r>
              <a:rPr lang="en-US" baseline="0" dirty="0"/>
              <a:t> to maintain </a:t>
            </a:r>
            <a:endParaRPr lang="en-US"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25</a:t>
            </a:fld>
            <a:endParaRPr lang="en-US"/>
          </a:p>
        </p:txBody>
      </p:sp>
    </p:spTree>
    <p:extLst>
      <p:ext uri="{BB962C8B-B14F-4D97-AF65-F5344CB8AC3E}">
        <p14:creationId xmlns:p14="http://schemas.microsoft.com/office/powerpoint/2010/main" val="2080901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Continuous Delivery is usually</a:t>
            </a:r>
            <a:r>
              <a:rPr lang="en-US" baseline="0" dirty="0"/>
              <a:t> delivery of application/database changes automatically </a:t>
            </a:r>
            <a:r>
              <a:rPr lang="en-US" dirty="0"/>
              <a:t>up to the environment just before</a:t>
            </a:r>
            <a:r>
              <a:rPr lang="en-US" baseline="0" dirty="0"/>
              <a:t> production.  We can go to Production if it was decided, but human intervention is still required.  Database continuous delivery is always complicated by the data. We use tools to generate automatic deployment elements (artifacts) to be deployed to various environments. </a:t>
            </a:r>
          </a:p>
          <a:p>
            <a:endParaRPr lang="en-US" baseline="0" dirty="0"/>
          </a:p>
          <a:p>
            <a:r>
              <a:rPr lang="en-US" baseline="0" dirty="0"/>
              <a:t>Continuous deployment is all the way into production once the change is checked into source control and all testing is passed.  This requires rock solid testing methodologies on all fronts.  Very difficult to accomplish.  </a:t>
            </a:r>
          </a:p>
          <a:p>
            <a:endParaRPr lang="en-US" baseline="0" dirty="0"/>
          </a:p>
          <a:p>
            <a:endParaRPr lang="en-US" baseline="0" dirty="0"/>
          </a:p>
          <a:p>
            <a:r>
              <a:rPr lang="en-US" baseline="0" dirty="0"/>
              <a:t>Shared development model means that every developer will develop on the same database instance and/or database.  </a:t>
            </a:r>
          </a:p>
          <a:p>
            <a:endParaRPr lang="en-US" baseline="0" dirty="0"/>
          </a:p>
          <a:p>
            <a:endParaRPr lang="en-US"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5</a:t>
            </a:fld>
            <a:endParaRPr lang="en-US"/>
          </a:p>
        </p:txBody>
      </p:sp>
    </p:spTree>
    <p:extLst>
      <p:ext uri="{BB962C8B-B14F-4D97-AF65-F5344CB8AC3E}">
        <p14:creationId xmlns:p14="http://schemas.microsoft.com/office/powerpoint/2010/main" val="4092565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F1330A-B277-4C98-AD92-F6185F2AE934}" type="slidenum">
              <a:rPr lang="en-US" smtClean="0"/>
              <a:t>26</a:t>
            </a:fld>
            <a:endParaRPr lang="en-US"/>
          </a:p>
        </p:txBody>
      </p:sp>
    </p:spTree>
    <p:extLst>
      <p:ext uri="{BB962C8B-B14F-4D97-AF65-F5344CB8AC3E}">
        <p14:creationId xmlns:p14="http://schemas.microsoft.com/office/powerpoint/2010/main" val="770790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27</a:t>
            </a:fld>
            <a:endParaRPr lang="en-US"/>
          </a:p>
        </p:txBody>
      </p:sp>
    </p:spTree>
    <p:extLst>
      <p:ext uri="{BB962C8B-B14F-4D97-AF65-F5344CB8AC3E}">
        <p14:creationId xmlns:p14="http://schemas.microsoft.com/office/powerpoint/2010/main" val="884497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2D6AE2C-D513-BC43-A53C-6C987A9F4A3F}" type="slidenum">
              <a:rPr lang="en-US" altLang="en-US" sz="1200"/>
              <a:pPr eaLnBrk="1" hangingPunct="1"/>
              <a:t>30</a:t>
            </a:fld>
            <a:endParaRPr lang="en-US" altLang="en-US" sz="1200"/>
          </a:p>
        </p:txBody>
      </p:sp>
    </p:spTree>
    <p:extLst>
      <p:ext uri="{BB962C8B-B14F-4D97-AF65-F5344CB8AC3E}">
        <p14:creationId xmlns:p14="http://schemas.microsoft.com/office/powerpoint/2010/main" val="2286079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Developer develops</a:t>
            </a:r>
            <a:r>
              <a:rPr lang="en-US" baseline="0" dirty="0"/>
              <a:t> new database code.  The database is under some form of source control, Team Foundation Server of Subversion. </a:t>
            </a:r>
          </a:p>
          <a:p>
            <a:endParaRPr lang="en-US" baseline="0" dirty="0"/>
          </a:p>
          <a:p>
            <a:r>
              <a:rPr lang="en-US" baseline="0" dirty="0"/>
              <a:t>Some method is used to control the database within source control.  Red Gate Source Control or Visual Studio SSDT</a:t>
            </a:r>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8</a:t>
            </a:fld>
            <a:endParaRPr lang="en-US"/>
          </a:p>
        </p:txBody>
      </p:sp>
    </p:spTree>
    <p:extLst>
      <p:ext uri="{BB962C8B-B14F-4D97-AF65-F5344CB8AC3E}">
        <p14:creationId xmlns:p14="http://schemas.microsoft.com/office/powerpoint/2010/main" val="2389890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Developer develops</a:t>
            </a:r>
            <a:r>
              <a:rPr lang="en-US" baseline="0" dirty="0"/>
              <a:t> new database code; checks in the changes into source control.</a:t>
            </a:r>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9</a:t>
            </a:fld>
            <a:endParaRPr lang="en-US"/>
          </a:p>
        </p:txBody>
      </p:sp>
    </p:spTree>
    <p:extLst>
      <p:ext uri="{BB962C8B-B14F-4D97-AF65-F5344CB8AC3E}">
        <p14:creationId xmlns:p14="http://schemas.microsoft.com/office/powerpoint/2010/main" val="2389890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The Build Server (via continuous integration) recognizes the check in, and begins to build the changes into an artifact.  The build process is essentially merging and testing development changes. Usually done on a dedicated server with continuous integration software such as Jenkins or </a:t>
            </a:r>
            <a:r>
              <a:rPr lang="en-US" baseline="0" dirty="0" err="1"/>
              <a:t>TeamCity</a:t>
            </a:r>
            <a:r>
              <a:rPr lang="en-US" baseline="0" dirty="0"/>
              <a:t>. </a:t>
            </a:r>
          </a:p>
          <a:p>
            <a:endParaRPr lang="en-US" baseline="0" dirty="0"/>
          </a:p>
          <a:p>
            <a:r>
              <a:rPr lang="en-US" baseline="0" dirty="0"/>
              <a:t> The artifact is the resulting object, which is a deployable object (think deployment scripts)</a:t>
            </a:r>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10</a:t>
            </a:fld>
            <a:endParaRPr lang="en-US"/>
          </a:p>
        </p:txBody>
      </p:sp>
    </p:spTree>
    <p:extLst>
      <p:ext uri="{BB962C8B-B14F-4D97-AF65-F5344CB8AC3E}">
        <p14:creationId xmlns:p14="http://schemas.microsoft.com/office/powerpoint/2010/main" val="2389890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If the artifact is successfully built, it moves to the Release Manager. If fails, notify the Developer. </a:t>
            </a:r>
          </a:p>
          <a:p>
            <a:endParaRPr lang="en-US" baseline="0" dirty="0"/>
          </a:p>
          <a:p>
            <a:r>
              <a:rPr lang="en-US" baseline="0" dirty="0"/>
              <a:t>Release manager then determines which environment the artifact needs to be deployed to.  </a:t>
            </a:r>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11</a:t>
            </a:fld>
            <a:endParaRPr lang="en-US"/>
          </a:p>
        </p:txBody>
      </p:sp>
    </p:spTree>
    <p:extLst>
      <p:ext uri="{BB962C8B-B14F-4D97-AF65-F5344CB8AC3E}">
        <p14:creationId xmlns:p14="http://schemas.microsoft.com/office/powerpoint/2010/main" val="2389890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The architect is the result, which is a deployable object (think deployment scripts)</a:t>
            </a:r>
          </a:p>
          <a:p>
            <a:endParaRPr lang="en-US" baseline="0" dirty="0"/>
          </a:p>
          <a:p>
            <a:r>
              <a:rPr lang="en-US" baseline="0" dirty="0"/>
              <a:t>If the artifact is successfully built, it moves to the Release Manager. If fails, notify the Developer. </a:t>
            </a:r>
          </a:p>
          <a:p>
            <a:endParaRPr lang="en-US" baseline="0" dirty="0"/>
          </a:p>
          <a:p>
            <a:r>
              <a:rPr lang="en-US" baseline="0" dirty="0"/>
              <a:t>Release manager then determines which environment the artifact needs to be deployed to.  </a:t>
            </a:r>
          </a:p>
          <a:p>
            <a:endParaRPr lang="en-US" baseline="0" dirty="0"/>
          </a:p>
          <a:p>
            <a:r>
              <a:rPr lang="en-US" baseline="0" dirty="0"/>
              <a:t>The tests could be anything from unit tests, to full blown testing software such a SQL </a:t>
            </a:r>
            <a:r>
              <a:rPr lang="en-US" baseline="0" dirty="0" err="1"/>
              <a:t>Enlight</a:t>
            </a:r>
            <a:r>
              <a:rPr lang="en-US" baseline="0" dirty="0"/>
              <a:t> or SQL Cop.</a:t>
            </a:r>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12</a:t>
            </a:fld>
            <a:endParaRPr lang="en-US"/>
          </a:p>
        </p:txBody>
      </p:sp>
    </p:spTree>
    <p:extLst>
      <p:ext uri="{BB962C8B-B14F-4D97-AF65-F5344CB8AC3E}">
        <p14:creationId xmlns:p14="http://schemas.microsoft.com/office/powerpoint/2010/main" val="2389890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Failed build sends a notification to the developer automatically informing them of the failed build.  This can be configured to include a number of information </a:t>
            </a:r>
            <a:r>
              <a:rPr lang="en-US" baseline="0" dirty="0" err="1"/>
              <a:t>tid</a:t>
            </a:r>
            <a:r>
              <a:rPr lang="en-US" baseline="0" dirty="0"/>
              <a:t>-bits.</a:t>
            </a:r>
          </a:p>
          <a:p>
            <a:endParaRPr lang="en-US" baseline="0"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13</a:t>
            </a:fld>
            <a:endParaRPr lang="en-US"/>
          </a:p>
        </p:txBody>
      </p:sp>
    </p:spTree>
    <p:extLst>
      <p:ext uri="{BB962C8B-B14F-4D97-AF65-F5344CB8AC3E}">
        <p14:creationId xmlns:p14="http://schemas.microsoft.com/office/powerpoint/2010/main" val="2389890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If Successful, the artifact is passed to the release manager.  In this case it’s Octopus Deploy.  </a:t>
            </a:r>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14</a:t>
            </a:fld>
            <a:endParaRPr lang="en-US"/>
          </a:p>
        </p:txBody>
      </p:sp>
    </p:spTree>
    <p:extLst>
      <p:ext uri="{BB962C8B-B14F-4D97-AF65-F5344CB8AC3E}">
        <p14:creationId xmlns:p14="http://schemas.microsoft.com/office/powerpoint/2010/main" val="23898905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CDB3CC-F982-40F9-8DD6-BCC9AFBF44BD}" type="datetime1">
              <a:rPr lang="en-US" smtClean="0"/>
              <a:pPr/>
              <a:t>12/16/18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8B37D5FE-740C-46F5-801A-FA5477D9711F}" type="slidenum">
              <a:rPr lang="en-US" smtClean="0"/>
              <a:pPr/>
              <a:t>‹#›</a:t>
            </a:fld>
            <a:endParaRPr lang="en-US" dirty="0"/>
          </a:p>
        </p:txBody>
      </p:sp>
    </p:spTree>
    <p:extLst>
      <p:ext uri="{BB962C8B-B14F-4D97-AF65-F5344CB8AC3E}">
        <p14:creationId xmlns:p14="http://schemas.microsoft.com/office/powerpoint/2010/main" val="1248485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A283A0-15D9-40B5-8988-0CF567A14D51}" type="datetime1">
              <a:rPr lang="en-US" smtClean="0"/>
              <a:pPr/>
              <a:t>12/16/18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13796058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A283A0-15D9-40B5-8988-0CF567A14D51}" type="datetime1">
              <a:rPr lang="en-US" smtClean="0"/>
              <a:pPr/>
              <a:t>12/16/18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15407688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A283A0-15D9-40B5-8988-0CF567A14D51}" type="datetime1">
              <a:rPr lang="en-US" smtClean="0"/>
              <a:pPr/>
              <a:t>12/16/18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86737A22-8E6D-4C4F-AE92-EDD3067A331B}" type="slidenum">
              <a:rPr lang="en-US" smtClean="0"/>
              <a:pPr/>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64576010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A283A0-15D9-40B5-8988-0CF567A14D51}" type="datetime1">
              <a:rPr lang="en-US" smtClean="0"/>
              <a:pPr/>
              <a:t>12/16/18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72101996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0A283A0-15D9-40B5-8988-0CF567A14D51}" type="datetime1">
              <a:rPr lang="en-US" smtClean="0"/>
              <a:pPr/>
              <a:t>12/16/18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45827690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0A283A0-15D9-40B5-8988-0CF567A14D51}" type="datetime1">
              <a:rPr lang="en-US" smtClean="0"/>
              <a:pPr/>
              <a:t>12/16/18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24793084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790327-2B63-40B2-8DE9-0EFF9AAA4D65}" type="datetime1">
              <a:rPr lang="en-US" smtClean="0"/>
              <a:pPr/>
              <a:t>12/16/18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185772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8BC79B6F-730B-4788-A233-959460533754}" type="datetime1">
              <a:rPr lang="en-US" smtClean="0"/>
              <a:pPr/>
              <a:t>12/16/18</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86737A22-8E6D-4C4F-AE92-EDD3067A331B}" type="slidenum">
              <a:rPr lang="en-US" smtClean="0"/>
              <a:pPr/>
              <a:t>‹#›</a:t>
            </a:fld>
            <a:endParaRPr lang="en-US"/>
          </a:p>
        </p:txBody>
      </p:sp>
    </p:spTree>
    <p:extLst>
      <p:ext uri="{BB962C8B-B14F-4D97-AF65-F5344CB8AC3E}">
        <p14:creationId xmlns:p14="http://schemas.microsoft.com/office/powerpoint/2010/main" val="749001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384A99-E108-4187-B90B-09F61E164210}" type="datetime1">
              <a:rPr lang="en-US" smtClean="0"/>
              <a:pPr/>
              <a:t>12/16/18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207719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DDAE5B-B07C-441A-8026-C23A427A74DC}" type="datetime1">
              <a:rPr lang="en-US" smtClean="0"/>
              <a:pPr/>
              <a:t>12/16/18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AC5B1FEA-406A-7749-A5C3-DDCB5F67A4CE}" type="slidenum">
              <a:rPr lang="en-US" smtClean="0"/>
              <a:pPr/>
              <a:t>‹#›</a:t>
            </a:fld>
            <a:endParaRPr lang="en-US"/>
          </a:p>
        </p:txBody>
      </p:sp>
    </p:spTree>
    <p:extLst>
      <p:ext uri="{BB962C8B-B14F-4D97-AF65-F5344CB8AC3E}">
        <p14:creationId xmlns:p14="http://schemas.microsoft.com/office/powerpoint/2010/main" val="1163252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71274F-FD4E-4C0B-8D3B-7A0E493970CB}" type="datetime1">
              <a:rPr lang="en-US" smtClean="0"/>
              <a:pPr/>
              <a:t>12/16/18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99001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14586D-2843-46B7-A732-0D604F01BE20}" type="datetime1">
              <a:rPr lang="en-US" smtClean="0"/>
              <a:pPr/>
              <a:t>12/16/18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192972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CB7C91-55EB-47A0-ACE6-F31F3A57E1AF}" type="datetime1">
              <a:rPr lang="en-US" smtClean="0"/>
              <a:pPr/>
              <a:t>12/16/18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34068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A123046-68C3-47DB-933B-8181AEE723F6}" type="datetime1">
              <a:rPr lang="en-US" smtClean="0"/>
              <a:pPr/>
              <a:t>12/16/18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037008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A283A0-15D9-40B5-8988-0CF567A14D51}" type="datetime1">
              <a:rPr lang="en-US" smtClean="0"/>
              <a:pPr/>
              <a:t>12/16/18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97687859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5CCA751-34A9-4F6D-9BA2-40980CF6D184}" type="datetime1">
              <a:rPr lang="en-US" smtClean="0"/>
              <a:pPr/>
              <a:t>12/16/18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3594440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0A283A0-15D9-40B5-8988-0CF567A14D51}" type="datetime1">
              <a:rPr lang="en-US" smtClean="0"/>
              <a:pPr/>
              <a:t>12/16/18</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86737A22-8E6D-4C4F-AE92-EDD3067A331B}" type="slidenum">
              <a:rPr lang="en-US" smtClean="0"/>
              <a:pPr/>
              <a:t>‹#›</a:t>
            </a:fld>
            <a:endParaRPr lang="en-US"/>
          </a:p>
        </p:txBody>
      </p:sp>
    </p:spTree>
    <p:extLst>
      <p:ext uri="{BB962C8B-B14F-4D97-AF65-F5344CB8AC3E}">
        <p14:creationId xmlns:p14="http://schemas.microsoft.com/office/powerpoint/2010/main" val="1861297221"/>
      </p:ext>
    </p:extLst>
  </p:cSld>
  <p:clrMap bg1="dk1" tx1="lt1" bg2="dk2" tx2="lt2" accent1="accent1" accent2="accent2" accent3="accent3" accent4="accent4" accent5="accent5" accent6="accent6" hlink="hlink" folHlink="folHlink"/>
  <p:sldLayoutIdLst>
    <p:sldLayoutId id="2147484728" r:id="rId1"/>
    <p:sldLayoutId id="2147484729" r:id="rId2"/>
    <p:sldLayoutId id="2147484730" r:id="rId3"/>
    <p:sldLayoutId id="2147484731" r:id="rId4"/>
    <p:sldLayoutId id="2147484732" r:id="rId5"/>
    <p:sldLayoutId id="2147484733" r:id="rId6"/>
    <p:sldLayoutId id="2147484734" r:id="rId7"/>
    <p:sldLayoutId id="2147484735" r:id="rId8"/>
    <p:sldLayoutId id="2147484736" r:id="rId9"/>
    <p:sldLayoutId id="2147484737" r:id="rId10"/>
    <p:sldLayoutId id="2147484738" r:id="rId11"/>
    <p:sldLayoutId id="2147484739" r:id="rId12"/>
    <p:sldLayoutId id="2147484740" r:id="rId13"/>
    <p:sldLayoutId id="2147484741" r:id="rId14"/>
    <p:sldLayoutId id="2147484742" r:id="rId15"/>
    <p:sldLayoutId id="2147484743" r:id="rId16"/>
    <p:sldLayoutId id="2147484744"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www.red-gate.com/solutions/database-devops/" TargetMode="External"/><Relationship Id="rId3" Type="http://schemas.openxmlformats.org/officeDocument/2006/relationships/hyperlink" Target="https://www.jetbrains.com/teamcity/" TargetMode="External"/><Relationship Id="rId7" Type="http://schemas.openxmlformats.org/officeDocument/2006/relationships/hyperlink" Target="http://www.red-gate.com/products/sql-development/sql-test/" TargetMode="External"/><Relationship Id="rId12" Type="http://schemas.openxmlformats.org/officeDocument/2006/relationships/hyperlink" Target="https://www.simple-talk.com/collections/database-lifecycle-management-patterns-practices-library/" TargetMode="External"/><Relationship Id="rId2" Type="http://schemas.openxmlformats.org/officeDocument/2006/relationships/hyperlink" Target="https://octopusdeploy.com/" TargetMode="External"/><Relationship Id="rId1" Type="http://schemas.openxmlformats.org/officeDocument/2006/relationships/slideLayout" Target="../slideLayouts/slideLayout2.xml"/><Relationship Id="rId6" Type="http://schemas.openxmlformats.org/officeDocument/2006/relationships/hyperlink" Target="http://tsqlt.org/" TargetMode="External"/><Relationship Id="rId11" Type="http://schemas.openxmlformats.org/officeDocument/2006/relationships/hyperlink" Target="https://leanpub.com/database-lifecycle-management/" TargetMode="External"/><Relationship Id="rId5" Type="http://schemas.openxmlformats.org/officeDocument/2006/relationships/hyperlink" Target="http://www.ubitsoft.com/products/sqlenlight/" TargetMode="External"/><Relationship Id="rId10" Type="http://schemas.openxmlformats.org/officeDocument/2006/relationships/hyperlink" Target="https://www.red-gate.com/solutions/database-devops/report" TargetMode="External"/><Relationship Id="rId4" Type="http://schemas.openxmlformats.org/officeDocument/2006/relationships/hyperlink" Target="https://jenkins-ci.org/" TargetMode="External"/><Relationship Id="rId9" Type="http://schemas.openxmlformats.org/officeDocument/2006/relationships/hyperlink" Target="http://www.red-gate.com/products/dlm/dlm-dashboard/"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dcac.co/" TargetMode="External"/><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blog.crisp.se/2013/02/05/yassalsundman/continuous-delivery-vs-continuous-deploymen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1143000" y="410482"/>
            <a:ext cx="9905999" cy="1564034"/>
          </a:xfrm>
        </p:spPr>
        <p:txBody>
          <a:bodyPr>
            <a:normAutofit fontScale="90000"/>
          </a:bodyPr>
          <a:lstStyle/>
          <a:p>
            <a:pPr algn="ctr"/>
            <a:r>
              <a:rPr lang="en-US" b="1" dirty="0">
                <a:effectLst>
                  <a:outerShdw blurRad="38100" dist="38100" dir="2700000" algn="tl">
                    <a:srgbClr val="000000">
                      <a:alpha val="43137"/>
                    </a:srgbClr>
                  </a:outerShdw>
                </a:effectLst>
                <a:latin typeface="Calibri" charset="0"/>
              </a:rPr>
              <a:t>Database Continuous Delivery &amp; Your Salvation!</a:t>
            </a:r>
            <a:endParaRPr lang="en-US" altLang="en-US" sz="5400" dirty="0">
              <a:effectLst>
                <a:outerShdw blurRad="38100" dist="38100" dir="2700000" algn="tl">
                  <a:srgbClr val="000000">
                    <a:alpha val="43137"/>
                  </a:srgbClr>
                </a:outerShdw>
              </a:effectLst>
              <a:ea typeface="ＭＳ Ｐゴシック" charset="-128"/>
            </a:endParaRPr>
          </a:p>
        </p:txBody>
      </p:sp>
      <p:sp>
        <p:nvSpPr>
          <p:cNvPr id="3" name="Subtitle 2"/>
          <p:cNvSpPr>
            <a:spLocks noGrp="1"/>
          </p:cNvSpPr>
          <p:nvPr>
            <p:ph type="subTitle" idx="1"/>
          </p:nvPr>
        </p:nvSpPr>
        <p:spPr>
          <a:xfrm>
            <a:off x="381000" y="2590800"/>
            <a:ext cx="9905999" cy="1564034"/>
          </a:xfrm>
        </p:spPr>
        <p:txBody>
          <a:bodyPr rtlCol="0">
            <a:noAutofit/>
          </a:bodyPr>
          <a:lstStyle/>
          <a:p>
            <a:pPr algn="l">
              <a:defRPr/>
            </a:pPr>
            <a:r>
              <a:rPr lang="en-US" sz="3200" b="1" dirty="0">
                <a:solidFill>
                  <a:schemeClr val="tx2"/>
                </a:solidFill>
              </a:rPr>
              <a:t>John Morehouse</a:t>
            </a:r>
          </a:p>
          <a:p>
            <a:pPr algn="l">
              <a:defRPr/>
            </a:pPr>
            <a:r>
              <a:rPr lang="en-US" sz="3200" b="1" dirty="0">
                <a:solidFill>
                  <a:schemeClr val="tx2"/>
                </a:solidFill>
              </a:rPr>
              <a:t>Consultant</a:t>
            </a:r>
          </a:p>
          <a:p>
            <a:pPr algn="l">
              <a:defRPr/>
            </a:pPr>
            <a:r>
              <a:rPr lang="en-US" sz="3200" b="1" dirty="0">
                <a:solidFill>
                  <a:schemeClr val="tx2"/>
                </a:solidFill>
              </a:rPr>
              <a:t>Denny Cherry &amp; Associates Consulting</a:t>
            </a:r>
          </a:p>
        </p:txBody>
      </p:sp>
      <p:sp>
        <p:nvSpPr>
          <p:cNvPr id="14340" name="TextBox 1"/>
          <p:cNvSpPr txBox="1">
            <a:spLocks noChangeArrowheads="1"/>
          </p:cNvSpPr>
          <p:nvPr/>
        </p:nvSpPr>
        <p:spPr bwMode="auto">
          <a:xfrm>
            <a:off x="1806341" y="5387402"/>
            <a:ext cx="198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a:t>
            </a:r>
            <a:r>
              <a:rPr lang="en-US" altLang="en-US" sz="3200" dirty="0" err="1"/>
              <a:t>SqlRUs</a:t>
            </a:r>
            <a:endParaRPr lang="en-US" altLang="en-US" sz="1800" dirty="0"/>
          </a:p>
        </p:txBody>
      </p:sp>
      <p:pic>
        <p:nvPicPr>
          <p:cNvPr id="1434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458797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6629400" y="466417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http://linkedin.com/in/sqlrus</a:t>
            </a:r>
          </a:p>
        </p:txBody>
      </p:sp>
      <p:pic>
        <p:nvPicPr>
          <p:cNvPr id="14343"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37537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TextBox 16"/>
          <p:cNvSpPr txBox="1">
            <a:spLocks noChangeArrowheads="1"/>
          </p:cNvSpPr>
          <p:nvPr/>
        </p:nvSpPr>
        <p:spPr bwMode="auto">
          <a:xfrm>
            <a:off x="6629400" y="542617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http://www.sqlrus.com</a:t>
            </a:r>
          </a:p>
        </p:txBody>
      </p:sp>
      <p:pic>
        <p:nvPicPr>
          <p:cNvPr id="14345"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8141" y="4549202"/>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6" name="TextBox 19"/>
          <p:cNvSpPr txBox="1">
            <a:spLocks noChangeArrowheads="1"/>
          </p:cNvSpPr>
          <p:nvPr/>
        </p:nvSpPr>
        <p:spPr bwMode="auto">
          <a:xfrm>
            <a:off x="1882541" y="4473002"/>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john@dcac.co</a:t>
            </a:r>
          </a:p>
        </p:txBody>
      </p:sp>
      <p:pic>
        <p:nvPicPr>
          <p:cNvPr id="14347"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68141" y="5387402"/>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72533F03-2D17-47EE-887B-220FA3775D1F}"/>
              </a:ext>
            </a:extLst>
          </p:cNvPr>
          <p:cNvPicPr>
            <a:picLocks noChangeAspect="1"/>
          </p:cNvPicPr>
          <p:nvPr/>
        </p:nvPicPr>
        <p:blipFill>
          <a:blip r:embed="rId7"/>
          <a:stretch>
            <a:fillRect/>
          </a:stretch>
        </p:blipFill>
        <p:spPr>
          <a:xfrm>
            <a:off x="9677400" y="2946097"/>
            <a:ext cx="2133600" cy="853440"/>
          </a:xfrm>
          <a:prstGeom prst="rect">
            <a:avLst/>
          </a:prstGeom>
          <a:ln>
            <a:noFill/>
          </a:ln>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2438400" y="1447800"/>
            <a:ext cx="1600200" cy="12954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Magnetic Disk 7"/>
          <p:cNvSpPr/>
          <p:nvPr/>
        </p:nvSpPr>
        <p:spPr>
          <a:xfrm>
            <a:off x="2971800" y="1600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Magnetic Disk 8"/>
          <p:cNvSpPr/>
          <p:nvPr/>
        </p:nvSpPr>
        <p:spPr>
          <a:xfrm>
            <a:off x="2971800" y="1981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Magnetic Disk 9"/>
          <p:cNvSpPr/>
          <p:nvPr/>
        </p:nvSpPr>
        <p:spPr>
          <a:xfrm>
            <a:off x="2971800" y="2362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5257800" y="13716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Source Control System</a:t>
            </a:r>
          </a:p>
        </p:txBody>
      </p:sp>
      <p:sp>
        <p:nvSpPr>
          <p:cNvPr id="12" name="Right Arrow 11"/>
          <p:cNvSpPr/>
          <p:nvPr/>
        </p:nvSpPr>
        <p:spPr>
          <a:xfrm>
            <a:off x="4191000" y="19050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8153400" y="13716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Build Server</a:t>
            </a:r>
          </a:p>
        </p:txBody>
      </p:sp>
      <p:sp>
        <p:nvSpPr>
          <p:cNvPr id="14" name="Right Arrow 13"/>
          <p:cNvSpPr/>
          <p:nvPr/>
        </p:nvSpPr>
        <p:spPr>
          <a:xfrm>
            <a:off x="7010400" y="19050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Snip Same Side Corner Rectangle 14"/>
          <p:cNvSpPr/>
          <p:nvPr/>
        </p:nvSpPr>
        <p:spPr>
          <a:xfrm>
            <a:off x="1905000" y="2590800"/>
            <a:ext cx="914400" cy="304800"/>
          </a:xfrm>
          <a:prstGeom prst="snip2Same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6" name="Smiley Face 15"/>
          <p:cNvSpPr/>
          <p:nvPr/>
        </p:nvSpPr>
        <p:spPr>
          <a:xfrm>
            <a:off x="2057400" y="2057400"/>
            <a:ext cx="609600" cy="457200"/>
          </a:xfrm>
          <a:prstGeom prst="smileyFace">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itle 1"/>
          <p:cNvSpPr>
            <a:spLocks noGrp="1"/>
          </p:cNvSpPr>
          <p:nvPr>
            <p:ph type="title"/>
          </p:nvPr>
        </p:nvSpPr>
        <p:spPr>
          <a:xfrm>
            <a:off x="1981200" y="4400"/>
            <a:ext cx="7620000" cy="1143000"/>
          </a:xfrm>
        </p:spPr>
        <p:txBody>
          <a:bodyPr/>
          <a:lstStyle/>
          <a:p>
            <a:r>
              <a:rPr lang="en-US" dirty="0"/>
              <a:t>How It Works</a:t>
            </a:r>
          </a:p>
        </p:txBody>
      </p:sp>
    </p:spTree>
    <p:extLst>
      <p:ext uri="{BB962C8B-B14F-4D97-AF65-F5344CB8AC3E}">
        <p14:creationId xmlns:p14="http://schemas.microsoft.com/office/powerpoint/2010/main" val="63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2438400" y="1447800"/>
            <a:ext cx="1600200" cy="12954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Magnetic Disk 7"/>
          <p:cNvSpPr/>
          <p:nvPr/>
        </p:nvSpPr>
        <p:spPr>
          <a:xfrm>
            <a:off x="2971800" y="1600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Magnetic Disk 8"/>
          <p:cNvSpPr/>
          <p:nvPr/>
        </p:nvSpPr>
        <p:spPr>
          <a:xfrm>
            <a:off x="2971800" y="1981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Magnetic Disk 9"/>
          <p:cNvSpPr/>
          <p:nvPr/>
        </p:nvSpPr>
        <p:spPr>
          <a:xfrm>
            <a:off x="2971800" y="2362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5257800" y="13716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Source Control System</a:t>
            </a:r>
          </a:p>
        </p:txBody>
      </p:sp>
      <p:sp>
        <p:nvSpPr>
          <p:cNvPr id="12" name="Right Arrow 11"/>
          <p:cNvSpPr/>
          <p:nvPr/>
        </p:nvSpPr>
        <p:spPr>
          <a:xfrm>
            <a:off x="4191000" y="19050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8153400" y="13716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Server</a:t>
            </a:r>
          </a:p>
        </p:txBody>
      </p:sp>
      <p:sp>
        <p:nvSpPr>
          <p:cNvPr id="14" name="Right Arrow 13"/>
          <p:cNvSpPr/>
          <p:nvPr/>
        </p:nvSpPr>
        <p:spPr>
          <a:xfrm>
            <a:off x="7010400" y="19050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153400" y="38100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Build &amp; Test</a:t>
            </a:r>
          </a:p>
        </p:txBody>
      </p:sp>
      <p:sp>
        <p:nvSpPr>
          <p:cNvPr id="18" name="Right Arrow 17"/>
          <p:cNvSpPr/>
          <p:nvPr/>
        </p:nvSpPr>
        <p:spPr>
          <a:xfrm rot="5400000">
            <a:off x="8648700" y="3162300"/>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Snip Same Side Corner Rectangle 14"/>
          <p:cNvSpPr/>
          <p:nvPr/>
        </p:nvSpPr>
        <p:spPr>
          <a:xfrm>
            <a:off x="1905000" y="2590800"/>
            <a:ext cx="914400" cy="304800"/>
          </a:xfrm>
          <a:prstGeom prst="snip2Same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7" name="Smiley Face 16"/>
          <p:cNvSpPr/>
          <p:nvPr/>
        </p:nvSpPr>
        <p:spPr>
          <a:xfrm>
            <a:off x="2057400" y="2057400"/>
            <a:ext cx="609600" cy="457200"/>
          </a:xfrm>
          <a:prstGeom prst="smileyFace">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1"/>
          <p:cNvSpPr>
            <a:spLocks noGrp="1"/>
          </p:cNvSpPr>
          <p:nvPr>
            <p:ph type="title"/>
          </p:nvPr>
        </p:nvSpPr>
        <p:spPr>
          <a:xfrm>
            <a:off x="1981200" y="4400"/>
            <a:ext cx="7620000" cy="1143000"/>
          </a:xfrm>
        </p:spPr>
        <p:txBody>
          <a:bodyPr/>
          <a:lstStyle/>
          <a:p>
            <a:r>
              <a:rPr lang="en-US" dirty="0"/>
              <a:t>How It Works</a:t>
            </a:r>
          </a:p>
        </p:txBody>
      </p:sp>
    </p:spTree>
    <p:extLst>
      <p:ext uri="{BB962C8B-B14F-4D97-AF65-F5344CB8AC3E}">
        <p14:creationId xmlns:p14="http://schemas.microsoft.com/office/powerpoint/2010/main" val="329135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2438400" y="1447800"/>
            <a:ext cx="1600200" cy="12954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Magnetic Disk 7"/>
          <p:cNvSpPr/>
          <p:nvPr/>
        </p:nvSpPr>
        <p:spPr>
          <a:xfrm>
            <a:off x="2971800" y="1600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Magnetic Disk 8"/>
          <p:cNvSpPr/>
          <p:nvPr/>
        </p:nvSpPr>
        <p:spPr>
          <a:xfrm>
            <a:off x="2971800" y="1981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Magnetic Disk 9"/>
          <p:cNvSpPr/>
          <p:nvPr/>
        </p:nvSpPr>
        <p:spPr>
          <a:xfrm>
            <a:off x="2971800" y="2362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5257800" y="13716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Source Control System</a:t>
            </a:r>
          </a:p>
        </p:txBody>
      </p:sp>
      <p:sp>
        <p:nvSpPr>
          <p:cNvPr id="12" name="Right Arrow 11"/>
          <p:cNvSpPr/>
          <p:nvPr/>
        </p:nvSpPr>
        <p:spPr>
          <a:xfrm>
            <a:off x="4191000" y="19050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8153400" y="13716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Server</a:t>
            </a:r>
          </a:p>
        </p:txBody>
      </p:sp>
      <p:sp>
        <p:nvSpPr>
          <p:cNvPr id="14" name="Right Arrow 13"/>
          <p:cNvSpPr/>
          <p:nvPr/>
        </p:nvSpPr>
        <p:spPr>
          <a:xfrm>
            <a:off x="7010400" y="19050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153400" y="38100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&amp; Test</a:t>
            </a:r>
          </a:p>
        </p:txBody>
      </p:sp>
      <p:sp>
        <p:nvSpPr>
          <p:cNvPr id="17" name="Diamond 16"/>
          <p:cNvSpPr/>
          <p:nvPr/>
        </p:nvSpPr>
        <p:spPr>
          <a:xfrm>
            <a:off x="5715000" y="3810000"/>
            <a:ext cx="1676400" cy="1371600"/>
          </a:xfrm>
          <a:prstGeom prst="diamond">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Passed Tests?</a:t>
            </a:r>
          </a:p>
        </p:txBody>
      </p:sp>
      <p:sp>
        <p:nvSpPr>
          <p:cNvPr id="18" name="Right Arrow 17"/>
          <p:cNvSpPr/>
          <p:nvPr/>
        </p:nvSpPr>
        <p:spPr>
          <a:xfrm rot="5400000">
            <a:off x="8648700" y="3162300"/>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p:cNvSpPr/>
          <p:nvPr/>
        </p:nvSpPr>
        <p:spPr>
          <a:xfrm rot="10800000">
            <a:off x="7467600" y="4343400"/>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Snip Same Side Corner Rectangle 18"/>
          <p:cNvSpPr/>
          <p:nvPr/>
        </p:nvSpPr>
        <p:spPr>
          <a:xfrm>
            <a:off x="1905000" y="2590800"/>
            <a:ext cx="914400" cy="304800"/>
          </a:xfrm>
          <a:prstGeom prst="snip2Same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20" name="Smiley Face 19"/>
          <p:cNvSpPr/>
          <p:nvPr/>
        </p:nvSpPr>
        <p:spPr>
          <a:xfrm>
            <a:off x="2057400" y="2057400"/>
            <a:ext cx="609600" cy="457200"/>
          </a:xfrm>
          <a:prstGeom prst="smileyFace">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itle 1"/>
          <p:cNvSpPr>
            <a:spLocks noGrp="1"/>
          </p:cNvSpPr>
          <p:nvPr>
            <p:ph type="title"/>
          </p:nvPr>
        </p:nvSpPr>
        <p:spPr>
          <a:xfrm>
            <a:off x="1981200" y="4400"/>
            <a:ext cx="7620000" cy="1143000"/>
          </a:xfrm>
        </p:spPr>
        <p:txBody>
          <a:bodyPr/>
          <a:lstStyle/>
          <a:p>
            <a:r>
              <a:rPr lang="en-US" dirty="0"/>
              <a:t>How It Works</a:t>
            </a:r>
          </a:p>
        </p:txBody>
      </p:sp>
    </p:spTree>
    <p:extLst>
      <p:ext uri="{BB962C8B-B14F-4D97-AF65-F5344CB8AC3E}">
        <p14:creationId xmlns:p14="http://schemas.microsoft.com/office/powerpoint/2010/main" val="312959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2438400" y="1447800"/>
            <a:ext cx="1600200" cy="12954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Magnetic Disk 7"/>
          <p:cNvSpPr/>
          <p:nvPr/>
        </p:nvSpPr>
        <p:spPr>
          <a:xfrm>
            <a:off x="2971800" y="1600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Magnetic Disk 8"/>
          <p:cNvSpPr/>
          <p:nvPr/>
        </p:nvSpPr>
        <p:spPr>
          <a:xfrm>
            <a:off x="2971800" y="1981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Magnetic Disk 9"/>
          <p:cNvSpPr/>
          <p:nvPr/>
        </p:nvSpPr>
        <p:spPr>
          <a:xfrm>
            <a:off x="2971800" y="2362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5257800" y="13716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Source Control System</a:t>
            </a:r>
          </a:p>
        </p:txBody>
      </p:sp>
      <p:sp>
        <p:nvSpPr>
          <p:cNvPr id="12" name="Right Arrow 11"/>
          <p:cNvSpPr/>
          <p:nvPr/>
        </p:nvSpPr>
        <p:spPr>
          <a:xfrm>
            <a:off x="4191000" y="19050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8153400" y="13716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Server</a:t>
            </a:r>
          </a:p>
        </p:txBody>
      </p:sp>
      <p:sp>
        <p:nvSpPr>
          <p:cNvPr id="14" name="Right Arrow 13"/>
          <p:cNvSpPr/>
          <p:nvPr/>
        </p:nvSpPr>
        <p:spPr>
          <a:xfrm>
            <a:off x="7010400" y="19050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153400" y="38100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&amp; Test</a:t>
            </a:r>
          </a:p>
        </p:txBody>
      </p:sp>
      <p:sp>
        <p:nvSpPr>
          <p:cNvPr id="17" name="Diamond 16"/>
          <p:cNvSpPr/>
          <p:nvPr/>
        </p:nvSpPr>
        <p:spPr>
          <a:xfrm>
            <a:off x="5715000" y="3810000"/>
            <a:ext cx="1676400" cy="1371600"/>
          </a:xfrm>
          <a:prstGeom prst="diamond">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Passed Tests?</a:t>
            </a:r>
          </a:p>
        </p:txBody>
      </p:sp>
      <p:sp>
        <p:nvSpPr>
          <p:cNvPr id="18" name="Right Arrow 17"/>
          <p:cNvSpPr/>
          <p:nvPr/>
        </p:nvSpPr>
        <p:spPr>
          <a:xfrm rot="5400000">
            <a:off x="8648700" y="3162300"/>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p:cNvSpPr/>
          <p:nvPr/>
        </p:nvSpPr>
        <p:spPr>
          <a:xfrm rot="10800000">
            <a:off x="7467600" y="4343400"/>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rot="12145430">
            <a:off x="3514650" y="3308545"/>
            <a:ext cx="2830905" cy="211170"/>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1255581">
            <a:off x="4914717" y="3111454"/>
            <a:ext cx="850213" cy="369332"/>
          </a:xfrm>
          <a:prstGeom prst="rect">
            <a:avLst/>
          </a:prstGeom>
          <a:noFill/>
        </p:spPr>
        <p:txBody>
          <a:bodyPr wrap="square" rtlCol="0">
            <a:spAutoFit/>
          </a:bodyPr>
          <a:lstStyle/>
          <a:p>
            <a:r>
              <a:rPr lang="en-US" dirty="0"/>
              <a:t>Failed</a:t>
            </a:r>
          </a:p>
        </p:txBody>
      </p:sp>
      <p:sp>
        <p:nvSpPr>
          <p:cNvPr id="19" name="Snip Same Side Corner Rectangle 18"/>
          <p:cNvSpPr/>
          <p:nvPr/>
        </p:nvSpPr>
        <p:spPr>
          <a:xfrm>
            <a:off x="1905000" y="2590800"/>
            <a:ext cx="914400" cy="304800"/>
          </a:xfrm>
          <a:prstGeom prst="snip2Same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20" name="Smiley Face 19"/>
          <p:cNvSpPr/>
          <p:nvPr/>
        </p:nvSpPr>
        <p:spPr>
          <a:xfrm>
            <a:off x="2057400" y="2057400"/>
            <a:ext cx="609600" cy="457200"/>
          </a:xfrm>
          <a:prstGeom prst="smileyFace">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itle 1"/>
          <p:cNvSpPr>
            <a:spLocks noGrp="1"/>
          </p:cNvSpPr>
          <p:nvPr>
            <p:ph type="title"/>
          </p:nvPr>
        </p:nvSpPr>
        <p:spPr>
          <a:xfrm>
            <a:off x="1981200" y="4400"/>
            <a:ext cx="7620000" cy="1143000"/>
          </a:xfrm>
        </p:spPr>
        <p:txBody>
          <a:bodyPr/>
          <a:lstStyle/>
          <a:p>
            <a:r>
              <a:rPr lang="en-US" dirty="0"/>
              <a:t>How It Works</a:t>
            </a:r>
          </a:p>
        </p:txBody>
      </p:sp>
    </p:spTree>
    <p:extLst>
      <p:ext uri="{BB962C8B-B14F-4D97-AF65-F5344CB8AC3E}">
        <p14:creationId xmlns:p14="http://schemas.microsoft.com/office/powerpoint/2010/main" val="183385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2438400" y="1447800"/>
            <a:ext cx="1600200" cy="12954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Magnetic Disk 7"/>
          <p:cNvSpPr/>
          <p:nvPr/>
        </p:nvSpPr>
        <p:spPr>
          <a:xfrm>
            <a:off x="2971800" y="1600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Magnetic Disk 8"/>
          <p:cNvSpPr/>
          <p:nvPr/>
        </p:nvSpPr>
        <p:spPr>
          <a:xfrm>
            <a:off x="2971800" y="1981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Magnetic Disk 9"/>
          <p:cNvSpPr/>
          <p:nvPr/>
        </p:nvSpPr>
        <p:spPr>
          <a:xfrm>
            <a:off x="2971800" y="2362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5257800" y="13716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Source Control System</a:t>
            </a:r>
          </a:p>
        </p:txBody>
      </p:sp>
      <p:sp>
        <p:nvSpPr>
          <p:cNvPr id="12" name="Right Arrow 11"/>
          <p:cNvSpPr/>
          <p:nvPr/>
        </p:nvSpPr>
        <p:spPr>
          <a:xfrm>
            <a:off x="4191000" y="19050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8153400" y="13716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Server</a:t>
            </a:r>
          </a:p>
        </p:txBody>
      </p:sp>
      <p:sp>
        <p:nvSpPr>
          <p:cNvPr id="14" name="Right Arrow 13"/>
          <p:cNvSpPr/>
          <p:nvPr/>
        </p:nvSpPr>
        <p:spPr>
          <a:xfrm>
            <a:off x="7010400" y="19050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153400" y="38100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&amp; Test</a:t>
            </a:r>
          </a:p>
        </p:txBody>
      </p:sp>
      <p:sp>
        <p:nvSpPr>
          <p:cNvPr id="17" name="Diamond 16"/>
          <p:cNvSpPr/>
          <p:nvPr/>
        </p:nvSpPr>
        <p:spPr>
          <a:xfrm>
            <a:off x="5715000" y="3810000"/>
            <a:ext cx="1676400" cy="1371600"/>
          </a:xfrm>
          <a:prstGeom prst="diamond">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Passed Tests?</a:t>
            </a:r>
          </a:p>
        </p:txBody>
      </p:sp>
      <p:sp>
        <p:nvSpPr>
          <p:cNvPr id="18" name="Right Arrow 17"/>
          <p:cNvSpPr/>
          <p:nvPr/>
        </p:nvSpPr>
        <p:spPr>
          <a:xfrm rot="5400000">
            <a:off x="8648700" y="3162300"/>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81400" y="3962400"/>
            <a:ext cx="1295400" cy="11430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Release Manager</a:t>
            </a:r>
          </a:p>
        </p:txBody>
      </p:sp>
      <p:sp>
        <p:nvSpPr>
          <p:cNvPr id="24" name="Right Arrow 23"/>
          <p:cNvSpPr/>
          <p:nvPr/>
        </p:nvSpPr>
        <p:spPr>
          <a:xfrm rot="10800000">
            <a:off x="7467600" y="4343400"/>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rot="10800000">
            <a:off x="5029200" y="4343400"/>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rot="12145430">
            <a:off x="3514650" y="3308545"/>
            <a:ext cx="2830905" cy="211170"/>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1255581">
            <a:off x="4914717" y="3111454"/>
            <a:ext cx="850213" cy="369332"/>
          </a:xfrm>
          <a:prstGeom prst="rect">
            <a:avLst/>
          </a:prstGeom>
          <a:noFill/>
        </p:spPr>
        <p:txBody>
          <a:bodyPr wrap="square" rtlCol="0">
            <a:spAutoFit/>
          </a:bodyPr>
          <a:lstStyle/>
          <a:p>
            <a:r>
              <a:rPr lang="en-US" dirty="0"/>
              <a:t>Failed</a:t>
            </a:r>
          </a:p>
        </p:txBody>
      </p:sp>
      <p:sp>
        <p:nvSpPr>
          <p:cNvPr id="21" name="Snip Same Side Corner Rectangle 20"/>
          <p:cNvSpPr/>
          <p:nvPr/>
        </p:nvSpPr>
        <p:spPr>
          <a:xfrm>
            <a:off x="1905000" y="2590800"/>
            <a:ext cx="914400" cy="304800"/>
          </a:xfrm>
          <a:prstGeom prst="snip2Same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22" name="Smiley Face 21"/>
          <p:cNvSpPr/>
          <p:nvPr/>
        </p:nvSpPr>
        <p:spPr>
          <a:xfrm>
            <a:off x="2057400" y="2057400"/>
            <a:ext cx="609600" cy="457200"/>
          </a:xfrm>
          <a:prstGeom prst="smileyFace">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itle 1"/>
          <p:cNvSpPr>
            <a:spLocks noGrp="1"/>
          </p:cNvSpPr>
          <p:nvPr>
            <p:ph type="title"/>
          </p:nvPr>
        </p:nvSpPr>
        <p:spPr>
          <a:xfrm>
            <a:off x="1981200" y="4400"/>
            <a:ext cx="7620000" cy="1143000"/>
          </a:xfrm>
        </p:spPr>
        <p:txBody>
          <a:bodyPr/>
          <a:lstStyle/>
          <a:p>
            <a:r>
              <a:rPr lang="en-US" dirty="0"/>
              <a:t>How It Works</a:t>
            </a:r>
          </a:p>
        </p:txBody>
      </p:sp>
    </p:spTree>
    <p:extLst>
      <p:ext uri="{BB962C8B-B14F-4D97-AF65-F5344CB8AC3E}">
        <p14:creationId xmlns:p14="http://schemas.microsoft.com/office/powerpoint/2010/main" val="371540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438400" y="1447800"/>
            <a:ext cx="1600200" cy="12954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Magnetic Disk 7"/>
          <p:cNvSpPr/>
          <p:nvPr/>
        </p:nvSpPr>
        <p:spPr>
          <a:xfrm>
            <a:off x="2971800" y="1600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Magnetic Disk 8"/>
          <p:cNvSpPr/>
          <p:nvPr/>
        </p:nvSpPr>
        <p:spPr>
          <a:xfrm>
            <a:off x="2971800" y="1981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Magnetic Disk 9"/>
          <p:cNvSpPr/>
          <p:nvPr/>
        </p:nvSpPr>
        <p:spPr>
          <a:xfrm>
            <a:off x="2971800" y="2362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5257800" y="13716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Source Control System</a:t>
            </a:r>
          </a:p>
        </p:txBody>
      </p:sp>
      <p:sp>
        <p:nvSpPr>
          <p:cNvPr id="12" name="Right Arrow 11"/>
          <p:cNvSpPr/>
          <p:nvPr/>
        </p:nvSpPr>
        <p:spPr>
          <a:xfrm>
            <a:off x="4191000" y="19050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8153400" y="13716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Server</a:t>
            </a:r>
          </a:p>
        </p:txBody>
      </p:sp>
      <p:sp>
        <p:nvSpPr>
          <p:cNvPr id="14" name="Right Arrow 13"/>
          <p:cNvSpPr/>
          <p:nvPr/>
        </p:nvSpPr>
        <p:spPr>
          <a:xfrm>
            <a:off x="7010400" y="19050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153400" y="38100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&amp; Test</a:t>
            </a:r>
          </a:p>
        </p:txBody>
      </p:sp>
      <p:sp>
        <p:nvSpPr>
          <p:cNvPr id="17" name="Diamond 16"/>
          <p:cNvSpPr/>
          <p:nvPr/>
        </p:nvSpPr>
        <p:spPr>
          <a:xfrm>
            <a:off x="5715000" y="3810000"/>
            <a:ext cx="1676400" cy="1371600"/>
          </a:xfrm>
          <a:prstGeom prst="diamond">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Passed Tests?</a:t>
            </a:r>
          </a:p>
        </p:txBody>
      </p:sp>
      <p:sp>
        <p:nvSpPr>
          <p:cNvPr id="18" name="Right Arrow 17"/>
          <p:cNvSpPr/>
          <p:nvPr/>
        </p:nvSpPr>
        <p:spPr>
          <a:xfrm rot="5400000">
            <a:off x="8648700" y="3162300"/>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81400" y="3962400"/>
            <a:ext cx="1295400" cy="11430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Release Manager</a:t>
            </a:r>
          </a:p>
        </p:txBody>
      </p:sp>
      <p:sp>
        <p:nvSpPr>
          <p:cNvPr id="24" name="Right Arrow 23"/>
          <p:cNvSpPr/>
          <p:nvPr/>
        </p:nvSpPr>
        <p:spPr>
          <a:xfrm rot="10800000">
            <a:off x="7467600" y="4343400"/>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rot="10800000">
            <a:off x="5029200" y="4343400"/>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676400" y="3733800"/>
            <a:ext cx="1219200" cy="317863"/>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Testing</a:t>
            </a:r>
          </a:p>
        </p:txBody>
      </p:sp>
      <p:sp>
        <p:nvSpPr>
          <p:cNvPr id="28" name="Rectangle 27"/>
          <p:cNvSpPr/>
          <p:nvPr/>
        </p:nvSpPr>
        <p:spPr>
          <a:xfrm>
            <a:off x="1676400" y="4419600"/>
            <a:ext cx="1219200" cy="304800"/>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Staging</a:t>
            </a:r>
          </a:p>
        </p:txBody>
      </p:sp>
      <p:sp>
        <p:nvSpPr>
          <p:cNvPr id="29" name="Rectangle 28"/>
          <p:cNvSpPr/>
          <p:nvPr/>
        </p:nvSpPr>
        <p:spPr>
          <a:xfrm>
            <a:off x="1676400" y="5029200"/>
            <a:ext cx="1219200" cy="304800"/>
          </a:xfrm>
          <a:prstGeom prst="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Production</a:t>
            </a:r>
          </a:p>
        </p:txBody>
      </p:sp>
      <p:sp>
        <p:nvSpPr>
          <p:cNvPr id="31" name="Right Arrow 30"/>
          <p:cNvSpPr/>
          <p:nvPr/>
        </p:nvSpPr>
        <p:spPr>
          <a:xfrm rot="11761638">
            <a:off x="2971800" y="3810000"/>
            <a:ext cx="457200" cy="381000"/>
          </a:xfrm>
          <a:prstGeom prst="rightArrow">
            <a:avLst>
              <a:gd name="adj1" fmla="val 42008"/>
              <a:gd name="adj2" fmla="val 5000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10800000">
            <a:off x="2971800" y="4343400"/>
            <a:ext cx="4572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p:cNvSpPr/>
          <p:nvPr/>
        </p:nvSpPr>
        <p:spPr>
          <a:xfrm rot="9862038">
            <a:off x="3010814" y="4923746"/>
            <a:ext cx="385106" cy="267169"/>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rot="12145430">
            <a:off x="3514650" y="3308545"/>
            <a:ext cx="2830905" cy="211170"/>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rot="1255581">
            <a:off x="4914717" y="3111454"/>
            <a:ext cx="850213" cy="369332"/>
          </a:xfrm>
          <a:prstGeom prst="rect">
            <a:avLst/>
          </a:prstGeom>
          <a:noFill/>
        </p:spPr>
        <p:txBody>
          <a:bodyPr wrap="square" rtlCol="0">
            <a:spAutoFit/>
          </a:bodyPr>
          <a:lstStyle/>
          <a:p>
            <a:r>
              <a:rPr lang="en-US" dirty="0"/>
              <a:t>Failed</a:t>
            </a:r>
          </a:p>
        </p:txBody>
      </p:sp>
      <p:sp>
        <p:nvSpPr>
          <p:cNvPr id="30" name="Snip Same Side Corner Rectangle 29"/>
          <p:cNvSpPr/>
          <p:nvPr/>
        </p:nvSpPr>
        <p:spPr>
          <a:xfrm>
            <a:off x="1905000" y="2590800"/>
            <a:ext cx="914400" cy="304800"/>
          </a:xfrm>
          <a:prstGeom prst="snip2Same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35" name="Smiley Face 34"/>
          <p:cNvSpPr/>
          <p:nvPr/>
        </p:nvSpPr>
        <p:spPr>
          <a:xfrm>
            <a:off x="2057400" y="2057400"/>
            <a:ext cx="609600" cy="457200"/>
          </a:xfrm>
          <a:prstGeom prst="smileyFace">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itle 1"/>
          <p:cNvSpPr>
            <a:spLocks noGrp="1"/>
          </p:cNvSpPr>
          <p:nvPr>
            <p:ph type="title"/>
          </p:nvPr>
        </p:nvSpPr>
        <p:spPr>
          <a:xfrm>
            <a:off x="1981200" y="4400"/>
            <a:ext cx="7620000" cy="1143000"/>
          </a:xfrm>
        </p:spPr>
        <p:txBody>
          <a:bodyPr/>
          <a:lstStyle/>
          <a:p>
            <a:r>
              <a:rPr lang="en-US" dirty="0"/>
              <a:t>How It Works</a:t>
            </a:r>
          </a:p>
        </p:txBody>
      </p:sp>
    </p:spTree>
    <p:extLst>
      <p:ext uri="{BB962C8B-B14F-4D97-AF65-F5344CB8AC3E}">
        <p14:creationId xmlns:p14="http://schemas.microsoft.com/office/powerpoint/2010/main" val="254245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1000"/>
                                        <p:tgtEl>
                                          <p:spTgt spid="32"/>
                                        </p:tgtEl>
                                      </p:cBhvr>
                                    </p:animEffect>
                                    <p:anim calcmode="lin" valueType="num">
                                      <p:cBhvr>
                                        <p:cTn id="14" dur="1000" fill="hold"/>
                                        <p:tgtEl>
                                          <p:spTgt spid="32"/>
                                        </p:tgtEl>
                                        <p:attrNameLst>
                                          <p:attrName>ppt_x</p:attrName>
                                        </p:attrNameLst>
                                      </p:cBhvr>
                                      <p:tavLst>
                                        <p:tav tm="0">
                                          <p:val>
                                            <p:strVal val="#ppt_x"/>
                                          </p:val>
                                        </p:tav>
                                        <p:tav tm="100000">
                                          <p:val>
                                            <p:strVal val="#ppt_x"/>
                                          </p:val>
                                        </p:tav>
                                      </p:tavLst>
                                    </p:anim>
                                    <p:anim calcmode="lin" valueType="num">
                                      <p:cBhvr>
                                        <p:cTn id="15" dur="1000" fill="hold"/>
                                        <p:tgtEl>
                                          <p:spTgt spid="3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000"/>
                                        <p:tgtEl>
                                          <p:spTgt spid="33"/>
                                        </p:tgtEl>
                                      </p:cBhvr>
                                    </p:animEffect>
                                    <p:anim calcmode="lin" valueType="num">
                                      <p:cBhvr>
                                        <p:cTn id="20" dur="1000" fill="hold"/>
                                        <p:tgtEl>
                                          <p:spTgt spid="33"/>
                                        </p:tgtEl>
                                        <p:attrNameLst>
                                          <p:attrName>ppt_x</p:attrName>
                                        </p:attrNameLst>
                                      </p:cBhvr>
                                      <p:tavLst>
                                        <p:tav tm="0">
                                          <p:val>
                                            <p:strVal val="#ppt_x"/>
                                          </p:val>
                                        </p:tav>
                                        <p:tav tm="100000">
                                          <p:val>
                                            <p:strVal val="#ppt_x"/>
                                          </p:val>
                                        </p:tav>
                                      </p:tavLst>
                                    </p:anim>
                                    <p:anim calcmode="lin" valueType="num">
                                      <p:cBhvr>
                                        <p:cTn id="2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86001" y="457200"/>
            <a:ext cx="7129731" cy="5791200"/>
          </a:xfrm>
          <a:prstGeom prst="rect">
            <a:avLst/>
          </a:prstGeom>
        </p:spPr>
      </p:pic>
    </p:spTree>
    <p:extLst>
      <p:ext uri="{BB962C8B-B14F-4D97-AF65-F5344CB8AC3E}">
        <p14:creationId xmlns:p14="http://schemas.microsoft.com/office/powerpoint/2010/main" val="1631216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74" name="Picture 73">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6" name="Rectangle 75">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8"/>
            <a:ext cx="4136123" cy="1080938"/>
          </a:xfrm>
        </p:spPr>
        <p:txBody>
          <a:bodyPr>
            <a:normAutofit/>
          </a:bodyPr>
          <a:lstStyle/>
          <a:p>
            <a:r>
              <a:rPr lang="en-US" sz="2400">
                <a:solidFill>
                  <a:srgbClr val="FFFFFF"/>
                </a:solidFill>
              </a:rPr>
              <a:t>Why Do I Even Care? </a:t>
            </a:r>
          </a:p>
        </p:txBody>
      </p:sp>
      <p:pic>
        <p:nvPicPr>
          <p:cNvPr id="80" name="Picture 79">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p:cNvSpPr>
            <a:spLocks noGrp="1"/>
          </p:cNvSpPr>
          <p:nvPr>
            <p:ph idx="1"/>
          </p:nvPr>
        </p:nvSpPr>
        <p:spPr>
          <a:xfrm>
            <a:off x="304800" y="2113872"/>
            <a:ext cx="4190999" cy="4667927"/>
          </a:xfrm>
        </p:spPr>
        <p:txBody>
          <a:bodyPr>
            <a:normAutofit fontScale="92500"/>
          </a:bodyPr>
          <a:lstStyle/>
          <a:p>
            <a:r>
              <a:rPr lang="en-US" sz="2000" dirty="0">
                <a:solidFill>
                  <a:srgbClr val="FFFFFF"/>
                </a:solidFill>
              </a:rPr>
              <a:t>As a die-hard operational DBA, I care about:</a:t>
            </a:r>
          </a:p>
          <a:p>
            <a:pPr lvl="1"/>
            <a:r>
              <a:rPr lang="en-US" dirty="0">
                <a:solidFill>
                  <a:srgbClr val="FFFFFF"/>
                </a:solidFill>
              </a:rPr>
              <a:t>Security</a:t>
            </a:r>
          </a:p>
          <a:p>
            <a:pPr lvl="1"/>
            <a:r>
              <a:rPr lang="en-US" dirty="0">
                <a:solidFill>
                  <a:srgbClr val="FFFFFF"/>
                </a:solidFill>
              </a:rPr>
              <a:t>Standardization &amp; Consistency</a:t>
            </a:r>
          </a:p>
          <a:p>
            <a:pPr lvl="1"/>
            <a:r>
              <a:rPr lang="en-US" dirty="0">
                <a:solidFill>
                  <a:srgbClr val="FFFFFF"/>
                </a:solidFill>
              </a:rPr>
              <a:t>Collaboration</a:t>
            </a:r>
          </a:p>
          <a:p>
            <a:pPr lvl="1"/>
            <a:r>
              <a:rPr lang="en-US" dirty="0">
                <a:solidFill>
                  <a:srgbClr val="FFFFFF"/>
                </a:solidFill>
              </a:rPr>
              <a:t>Ease of Deployments</a:t>
            </a:r>
          </a:p>
          <a:p>
            <a:pPr marL="411480" lvl="1" indent="0">
              <a:buNone/>
            </a:pPr>
            <a:endParaRPr lang="en-US" dirty="0">
              <a:solidFill>
                <a:srgbClr val="FFFFFF"/>
              </a:solidFill>
            </a:endParaRPr>
          </a:p>
          <a:p>
            <a:r>
              <a:rPr lang="en-US" sz="2000" dirty="0">
                <a:solidFill>
                  <a:srgbClr val="FFFFFF"/>
                </a:solidFill>
              </a:rPr>
              <a:t>Continuous Delivery allows me to:</a:t>
            </a:r>
          </a:p>
          <a:p>
            <a:pPr lvl="1"/>
            <a:r>
              <a:rPr lang="en-US" dirty="0">
                <a:solidFill>
                  <a:srgbClr val="FFFFFF"/>
                </a:solidFill>
              </a:rPr>
              <a:t>Work Smarter, Not Harder</a:t>
            </a:r>
          </a:p>
          <a:p>
            <a:pPr lvl="1"/>
            <a:r>
              <a:rPr lang="en-US" dirty="0">
                <a:solidFill>
                  <a:srgbClr val="FFFFFF"/>
                </a:solidFill>
              </a:rPr>
              <a:t>Be a Team Player</a:t>
            </a:r>
          </a:p>
          <a:p>
            <a:pPr lvl="2"/>
            <a:r>
              <a:rPr lang="en-US" sz="2000" dirty="0">
                <a:solidFill>
                  <a:srgbClr val="FFFFFF"/>
                </a:solidFill>
              </a:rPr>
              <a:t>Quit Being the Bottleneck</a:t>
            </a:r>
          </a:p>
          <a:p>
            <a:pPr lvl="1"/>
            <a:r>
              <a:rPr lang="en-US" dirty="0">
                <a:solidFill>
                  <a:srgbClr val="FFFFFF"/>
                </a:solidFill>
              </a:rPr>
              <a:t>Provide Feedback Faster</a:t>
            </a:r>
          </a:p>
          <a:p>
            <a:pPr lvl="1"/>
            <a:r>
              <a:rPr lang="en-US" dirty="0">
                <a:solidFill>
                  <a:srgbClr val="FFFFFF"/>
                </a:solidFill>
              </a:rPr>
              <a:t>Deploy Changes Faster</a:t>
            </a:r>
          </a:p>
        </p:txBody>
      </p:sp>
      <p:sp useBgFill="1">
        <p:nvSpPr>
          <p:cNvPr id="82" name="Rectangle 81">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3085" y="1202043"/>
            <a:ext cx="5629268" cy="44471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2005706"/>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6519"/>
            <a:ext cx="7620000" cy="1143000"/>
          </a:xfrm>
        </p:spPr>
        <p:txBody>
          <a:bodyPr/>
          <a:lstStyle/>
          <a:p>
            <a:r>
              <a:rPr lang="en-US" sz="4800" dirty="0"/>
              <a:t>Security</a:t>
            </a:r>
            <a:endParaRPr lang="en-US" dirty="0"/>
          </a:p>
        </p:txBody>
      </p:sp>
      <p:sp>
        <p:nvSpPr>
          <p:cNvPr id="3" name="Content Placeholder 2"/>
          <p:cNvSpPr>
            <a:spLocks noGrp="1"/>
          </p:cNvSpPr>
          <p:nvPr>
            <p:ph idx="1"/>
          </p:nvPr>
        </p:nvSpPr>
        <p:spPr>
          <a:xfrm>
            <a:off x="478971" y="3418114"/>
            <a:ext cx="4419600" cy="2590800"/>
          </a:xfrm>
        </p:spPr>
        <p:txBody>
          <a:bodyPr/>
          <a:lstStyle/>
          <a:p>
            <a:r>
              <a:rPr lang="en-US" dirty="0"/>
              <a:t>Reduced Security Foot Print</a:t>
            </a:r>
          </a:p>
          <a:p>
            <a:pPr lvl="1"/>
            <a:r>
              <a:rPr lang="en-US" dirty="0"/>
              <a:t>Happier DBA’s </a:t>
            </a:r>
          </a:p>
          <a:p>
            <a:pPr marL="639763" lvl="1"/>
            <a:r>
              <a:rPr lang="en-US" dirty="0"/>
              <a:t>Local SQL Server Instances</a:t>
            </a:r>
          </a:p>
          <a:p>
            <a:endParaRPr lang="en-US" dirty="0"/>
          </a:p>
          <a:p>
            <a:r>
              <a:rPr lang="en-US" dirty="0"/>
              <a:t>Dedicated Development Environment </a:t>
            </a:r>
          </a:p>
          <a:p>
            <a:endParaRPr lang="en-US" dirty="0"/>
          </a:p>
          <a:p>
            <a:pPr marL="114300" indent="0">
              <a:buNone/>
            </a:pPr>
            <a:endParaRPr lang="en-US" dirty="0"/>
          </a:p>
          <a:p>
            <a:pPr lvl="1"/>
            <a:endParaRPr lang="en-US" dirty="0"/>
          </a:p>
          <a:p>
            <a:endParaRPr lang="en-US" dirty="0"/>
          </a:p>
        </p:txBody>
      </p:sp>
      <p:sp>
        <p:nvSpPr>
          <p:cNvPr id="4" name="Rectangle 3"/>
          <p:cNvSpPr/>
          <p:nvPr/>
        </p:nvSpPr>
        <p:spPr>
          <a:xfrm>
            <a:off x="8349511" y="3285590"/>
            <a:ext cx="1295400" cy="11430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Release Manager</a:t>
            </a:r>
          </a:p>
        </p:txBody>
      </p:sp>
      <p:sp>
        <p:nvSpPr>
          <p:cNvPr id="5" name="Rectangle 4"/>
          <p:cNvSpPr/>
          <p:nvPr/>
        </p:nvSpPr>
        <p:spPr>
          <a:xfrm>
            <a:off x="6444511" y="3056990"/>
            <a:ext cx="1219200" cy="3048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Testing</a:t>
            </a:r>
          </a:p>
        </p:txBody>
      </p:sp>
      <p:sp>
        <p:nvSpPr>
          <p:cNvPr id="6" name="Rectangle 5"/>
          <p:cNvSpPr/>
          <p:nvPr/>
        </p:nvSpPr>
        <p:spPr>
          <a:xfrm>
            <a:off x="6444511" y="3742790"/>
            <a:ext cx="1219200" cy="304800"/>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Staging</a:t>
            </a:r>
          </a:p>
        </p:txBody>
      </p:sp>
      <p:sp>
        <p:nvSpPr>
          <p:cNvPr id="7" name="Rectangle 6"/>
          <p:cNvSpPr/>
          <p:nvPr/>
        </p:nvSpPr>
        <p:spPr>
          <a:xfrm>
            <a:off x="6444511" y="4352390"/>
            <a:ext cx="1219200" cy="304800"/>
          </a:xfrm>
          <a:prstGeom prst="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Production</a:t>
            </a:r>
          </a:p>
        </p:txBody>
      </p:sp>
      <p:sp>
        <p:nvSpPr>
          <p:cNvPr id="8" name="Right Arrow 7"/>
          <p:cNvSpPr/>
          <p:nvPr/>
        </p:nvSpPr>
        <p:spPr>
          <a:xfrm rot="11761638">
            <a:off x="7739911" y="3133190"/>
            <a:ext cx="457200" cy="381000"/>
          </a:xfrm>
          <a:prstGeom prst="rightArrow">
            <a:avLst>
              <a:gd name="adj1" fmla="val 42008"/>
              <a:gd name="adj2" fmla="val 5000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rot="10800000">
            <a:off x="7739911" y="3666590"/>
            <a:ext cx="4572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rot="9862038">
            <a:off x="7778925" y="4246936"/>
            <a:ext cx="385106" cy="267169"/>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57200" y="2164319"/>
            <a:ext cx="7620000" cy="1692771"/>
          </a:xfrm>
          <a:prstGeom prst="rect">
            <a:avLst/>
          </a:prstGeom>
          <a:noFill/>
        </p:spPr>
        <p:txBody>
          <a:bodyPr wrap="square" rtlCol="0">
            <a:spAutoFit/>
          </a:bodyPr>
          <a:lstStyle/>
          <a:p>
            <a:pPr marL="342900" indent="-233363">
              <a:buClr>
                <a:schemeClr val="tx2"/>
              </a:buClr>
              <a:buFont typeface="Arial"/>
              <a:buChar char="•"/>
            </a:pPr>
            <a:r>
              <a:rPr lang="en-US" sz="2400" dirty="0"/>
              <a:t>Ability to Lock Down Non-Prod Environments</a:t>
            </a:r>
          </a:p>
          <a:p>
            <a:pPr marL="682625" lvl="1" indent="-225425">
              <a:buClr>
                <a:schemeClr val="accent2"/>
              </a:buClr>
              <a:buFont typeface="Arial"/>
              <a:buChar char="•"/>
            </a:pPr>
            <a:r>
              <a:rPr lang="en-US" sz="2000" dirty="0"/>
              <a:t>Release Manager Will Do All of the Work; </a:t>
            </a:r>
          </a:p>
          <a:p>
            <a:pPr lvl="1">
              <a:buClr>
                <a:schemeClr val="accent2"/>
              </a:buClr>
            </a:pPr>
            <a:r>
              <a:rPr lang="en-US" sz="2000" dirty="0"/>
              <a:t>    thus don</a:t>
            </a:r>
            <a:r>
              <a:rPr lang="uk-UA" sz="2000" dirty="0"/>
              <a:t>’</a:t>
            </a:r>
            <a:r>
              <a:rPr lang="en-US" sz="2000" dirty="0"/>
              <a:t>t need permissions</a:t>
            </a:r>
          </a:p>
          <a:p>
            <a:pPr lvl="1">
              <a:buClr>
                <a:schemeClr val="accent2"/>
              </a:buClr>
            </a:pPr>
            <a:endParaRPr lang="en-US" sz="2000" dirty="0"/>
          </a:p>
          <a:p>
            <a:endParaRPr lang="en-US" sz="2000" dirty="0"/>
          </a:p>
        </p:txBody>
      </p:sp>
    </p:spTree>
    <p:extLst>
      <p:ext uri="{BB962C8B-B14F-4D97-AF65-F5344CB8AC3E}">
        <p14:creationId xmlns:p14="http://schemas.microsoft.com/office/powerpoint/2010/main" val="1351210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2057400"/>
            <a:ext cx="7297190" cy="1846659"/>
          </a:xfrm>
          <a:prstGeom prst="rect">
            <a:avLst/>
          </a:prstGeom>
          <a:noFill/>
        </p:spPr>
        <p:txBody>
          <a:bodyPr wrap="none" rtlCol="0">
            <a:spAutoFit/>
          </a:bodyPr>
          <a:lstStyle/>
          <a:p>
            <a:pPr marL="285750" indent="-285750">
              <a:buFont typeface="Arial"/>
              <a:buChar char="•"/>
            </a:pPr>
            <a:r>
              <a:rPr lang="en-US" sz="2400" dirty="0"/>
              <a:t>Locking Down Environments Enforces Consistency</a:t>
            </a:r>
          </a:p>
          <a:p>
            <a:pPr marL="285750" indent="-285750">
              <a:buFont typeface="Arial"/>
              <a:buChar char="•"/>
            </a:pPr>
            <a:endParaRPr lang="en-US" dirty="0"/>
          </a:p>
          <a:p>
            <a:pPr marL="285750" indent="-285750">
              <a:buFont typeface="Arial"/>
              <a:buChar char="•"/>
            </a:pPr>
            <a:endParaRPr lang="en-US" dirty="0"/>
          </a:p>
          <a:p>
            <a:pPr marL="285750" indent="-285750">
              <a:buFont typeface="Arial"/>
              <a:buChar char="•"/>
            </a:pPr>
            <a:endParaRPr lang="en-US" dirty="0"/>
          </a:p>
          <a:p>
            <a:pPr marL="285750" indent="-285750">
              <a:buFont typeface="Arial"/>
              <a:buChar char="•"/>
            </a:pPr>
            <a:endParaRPr lang="en-US" dirty="0"/>
          </a:p>
          <a:p>
            <a:endParaRPr lang="en-US" dirty="0"/>
          </a:p>
        </p:txBody>
      </p:sp>
      <p:sp>
        <p:nvSpPr>
          <p:cNvPr id="6" name="Title 1"/>
          <p:cNvSpPr>
            <a:spLocks noGrp="1"/>
          </p:cNvSpPr>
          <p:nvPr>
            <p:ph type="title"/>
          </p:nvPr>
        </p:nvSpPr>
        <p:spPr>
          <a:xfrm>
            <a:off x="371995" y="685800"/>
            <a:ext cx="7620000" cy="1143000"/>
          </a:xfrm>
        </p:spPr>
        <p:txBody>
          <a:bodyPr/>
          <a:lstStyle/>
          <a:p>
            <a:r>
              <a:rPr lang="en-US" sz="4800" dirty="0"/>
              <a:t>Security</a:t>
            </a:r>
            <a:endParaRPr lang="en-US" dirty="0"/>
          </a:p>
        </p:txBody>
      </p:sp>
      <p:pic>
        <p:nvPicPr>
          <p:cNvPr id="12" name="Picture 11"/>
          <p:cNvPicPr>
            <a:picLocks noChangeAspect="1"/>
          </p:cNvPicPr>
          <p:nvPr/>
        </p:nvPicPr>
        <p:blipFill>
          <a:blip r:embed="rId3"/>
          <a:stretch>
            <a:fillRect/>
          </a:stretch>
        </p:blipFill>
        <p:spPr>
          <a:xfrm>
            <a:off x="2534954" y="2743200"/>
            <a:ext cx="7066246" cy="3509879"/>
          </a:xfrm>
          <a:prstGeom prst="rect">
            <a:avLst/>
          </a:prstGeom>
        </p:spPr>
      </p:pic>
    </p:spTree>
    <p:extLst>
      <p:ext uri="{BB962C8B-B14F-4D97-AF65-F5344CB8AC3E}">
        <p14:creationId xmlns:p14="http://schemas.microsoft.com/office/powerpoint/2010/main" val="4219327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3C926-8DF8-48E3-A2BF-B26FC2B08219}"/>
              </a:ext>
            </a:extLst>
          </p:cNvPr>
          <p:cNvPicPr>
            <a:picLocks noChangeAspect="1"/>
          </p:cNvPicPr>
          <p:nvPr/>
        </p:nvPicPr>
        <p:blipFill>
          <a:blip r:embed="rId2"/>
          <a:stretch>
            <a:fillRect/>
          </a:stretch>
        </p:blipFill>
        <p:spPr>
          <a:xfrm>
            <a:off x="6934200" y="2667000"/>
            <a:ext cx="4198182" cy="3064672"/>
          </a:xfrm>
          <a:prstGeom prst="rect">
            <a:avLst/>
          </a:prstGeom>
          <a:ln>
            <a:noFill/>
          </a:ln>
          <a:effectLst>
            <a:outerShdw blurRad="76200" dist="63500" dir="5040000" algn="tl" rotWithShape="0">
              <a:srgbClr val="000000">
                <a:alpha val="41000"/>
              </a:srgbClr>
            </a:outerShdw>
          </a:effectLst>
        </p:spPr>
      </p:pic>
      <p:sp>
        <p:nvSpPr>
          <p:cNvPr id="10" name="Title 1">
            <a:extLst>
              <a:ext uri="{FF2B5EF4-FFF2-40B4-BE49-F238E27FC236}">
                <a16:creationId xmlns:a16="http://schemas.microsoft.com/office/drawing/2014/main" id="{20D99B1D-BAAD-4B96-97E9-6531FE52FB99}"/>
              </a:ext>
            </a:extLst>
          </p:cNvPr>
          <p:cNvSpPr>
            <a:spLocks noGrp="1"/>
          </p:cNvSpPr>
          <p:nvPr>
            <p:ph type="title"/>
          </p:nvPr>
        </p:nvSpPr>
        <p:spPr>
          <a:xfrm>
            <a:off x="680321" y="753228"/>
            <a:ext cx="9613861" cy="1080938"/>
          </a:xfrm>
        </p:spPr>
        <p:txBody>
          <a:bodyPr>
            <a:normAutofit/>
          </a:bodyPr>
          <a:lstStyle/>
          <a:p>
            <a:r>
              <a:rPr lang="en-US" dirty="0">
                <a:effectLst>
                  <a:outerShdw blurRad="38100" dist="38100" dir="2700000" algn="tl">
                    <a:srgbClr val="000000">
                      <a:alpha val="43137"/>
                    </a:srgbClr>
                  </a:outerShdw>
                </a:effectLst>
              </a:rPr>
              <a:t>Who Am I?</a:t>
            </a:r>
          </a:p>
        </p:txBody>
      </p:sp>
      <p:sp>
        <p:nvSpPr>
          <p:cNvPr id="14" name="Content Placeholder 2">
            <a:extLst>
              <a:ext uri="{FF2B5EF4-FFF2-40B4-BE49-F238E27FC236}">
                <a16:creationId xmlns:a16="http://schemas.microsoft.com/office/drawing/2014/main" id="{19CABFBA-B250-458C-B74C-B55084B11954}"/>
              </a:ext>
            </a:extLst>
          </p:cNvPr>
          <p:cNvSpPr>
            <a:spLocks noGrp="1"/>
          </p:cNvSpPr>
          <p:nvPr>
            <p:ph idx="1"/>
          </p:nvPr>
        </p:nvSpPr>
        <p:spPr>
          <a:xfrm>
            <a:off x="457200" y="2057400"/>
            <a:ext cx="5410200" cy="4571999"/>
          </a:xfrm>
        </p:spPr>
        <p:txBody>
          <a:bodyPr>
            <a:normAutofit/>
          </a:bodyPr>
          <a:lstStyle/>
          <a:p>
            <a:r>
              <a:rPr lang="en-US" dirty="0"/>
              <a:t>Leader of the Louisville SQL Server/Power BI User Group</a:t>
            </a:r>
          </a:p>
          <a:p>
            <a:r>
              <a:rPr lang="en-US" dirty="0"/>
              <a:t>Organizer/Speaker of SQL Saturday’s &amp; other conferences</a:t>
            </a:r>
          </a:p>
          <a:p>
            <a:r>
              <a:rPr lang="en-US" dirty="0"/>
              <a:t>Heavily involved with SQL PASS</a:t>
            </a:r>
          </a:p>
          <a:p>
            <a:r>
              <a:rPr lang="en-US" dirty="0"/>
              <a:t>Microsoft Data Platform MVP</a:t>
            </a:r>
          </a:p>
          <a:p>
            <a:r>
              <a:rPr lang="en-US" dirty="0"/>
              <a:t>Friend of Redgate 2015 - 2018</a:t>
            </a:r>
          </a:p>
          <a:p>
            <a:r>
              <a:rPr lang="en-US" dirty="0" err="1"/>
              <a:t>Idera</a:t>
            </a:r>
            <a:r>
              <a:rPr lang="en-US" dirty="0"/>
              <a:t> ACE 2016</a:t>
            </a:r>
          </a:p>
          <a:p>
            <a:r>
              <a:rPr lang="en-US" dirty="0" err="1"/>
              <a:t>SentryOne</a:t>
            </a:r>
            <a:r>
              <a:rPr lang="en-US" dirty="0"/>
              <a:t> Product Advisory Council</a:t>
            </a:r>
          </a:p>
        </p:txBody>
      </p:sp>
    </p:spTree>
    <p:extLst>
      <p:ext uri="{BB962C8B-B14F-4D97-AF65-F5344CB8AC3E}">
        <p14:creationId xmlns:p14="http://schemas.microsoft.com/office/powerpoint/2010/main" val="549758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8054"/>
            <a:ext cx="7620000" cy="1020762"/>
          </a:xfrm>
        </p:spPr>
        <p:txBody>
          <a:bodyPr>
            <a:normAutofit fontScale="90000"/>
          </a:bodyPr>
          <a:lstStyle/>
          <a:p>
            <a:br>
              <a:rPr lang="en-US" sz="4000" dirty="0"/>
            </a:br>
            <a:endParaRPr lang="en-US" sz="4000" dirty="0"/>
          </a:p>
        </p:txBody>
      </p:sp>
      <p:sp>
        <p:nvSpPr>
          <p:cNvPr id="3" name="Content Placeholder 2"/>
          <p:cNvSpPr>
            <a:spLocks noGrp="1"/>
          </p:cNvSpPr>
          <p:nvPr>
            <p:ph idx="1"/>
          </p:nvPr>
        </p:nvSpPr>
        <p:spPr>
          <a:xfrm>
            <a:off x="1981200" y="1300537"/>
            <a:ext cx="7620000" cy="2667000"/>
          </a:xfrm>
        </p:spPr>
        <p:txBody>
          <a:bodyPr>
            <a:normAutofit fontScale="85000" lnSpcReduction="20000"/>
          </a:bodyPr>
          <a:lstStyle/>
          <a:p>
            <a:r>
              <a:rPr lang="en-US" dirty="0"/>
              <a:t>Standards </a:t>
            </a:r>
            <a:r>
              <a:rPr lang="en-US" sz="2800" dirty="0"/>
              <a:t>Are</a:t>
            </a:r>
            <a:r>
              <a:rPr lang="en-US" dirty="0"/>
              <a:t> Critical for Any Development Shop</a:t>
            </a:r>
          </a:p>
          <a:p>
            <a:pPr lvl="1"/>
            <a:r>
              <a:rPr lang="en-US" dirty="0"/>
              <a:t>Not just for developers</a:t>
            </a:r>
          </a:p>
          <a:p>
            <a:pPr marL="114300" indent="0">
              <a:buNone/>
            </a:pPr>
            <a:endParaRPr lang="en-US" dirty="0"/>
          </a:p>
          <a:p>
            <a:r>
              <a:rPr lang="en-US" sz="2600" dirty="0"/>
              <a:t>Standards Should Be:</a:t>
            </a:r>
          </a:p>
          <a:p>
            <a:pPr lvl="1"/>
            <a:r>
              <a:rPr lang="en-US" dirty="0"/>
              <a:t>Easy to Follow</a:t>
            </a:r>
          </a:p>
          <a:p>
            <a:pPr lvl="1"/>
            <a:r>
              <a:rPr lang="en-US" dirty="0"/>
              <a:t>Not Overly Complicated</a:t>
            </a:r>
          </a:p>
          <a:p>
            <a:endParaRPr lang="en-US" sz="2600" dirty="0"/>
          </a:p>
          <a:p>
            <a:r>
              <a:rPr lang="en-US" sz="2600" b="1" dirty="0"/>
              <a:t>Continuous Delivery </a:t>
            </a:r>
            <a:r>
              <a:rPr lang="en-US" sz="2600" dirty="0"/>
              <a:t>= </a:t>
            </a:r>
            <a:r>
              <a:rPr lang="en-US" sz="2600" b="1" dirty="0">
                <a:solidFill>
                  <a:srgbClr val="0070C0"/>
                </a:solidFill>
              </a:rPr>
              <a:t>Repeatable</a:t>
            </a:r>
            <a:r>
              <a:rPr lang="en-US" sz="2600" dirty="0"/>
              <a:t> = </a:t>
            </a:r>
            <a:r>
              <a:rPr lang="en-US" sz="2600" b="1" dirty="0">
                <a:solidFill>
                  <a:srgbClr val="00B050"/>
                </a:solidFill>
              </a:rPr>
              <a:t>Consistency</a:t>
            </a:r>
          </a:p>
        </p:txBody>
      </p:sp>
      <p:sp>
        <p:nvSpPr>
          <p:cNvPr id="4" name="Title 1"/>
          <p:cNvSpPr txBox="1">
            <a:spLocks/>
          </p:cNvSpPr>
          <p:nvPr/>
        </p:nvSpPr>
        <p:spPr>
          <a:xfrm>
            <a:off x="1981200" y="0"/>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b="1" kern="1200" cap="none" spc="-100" baseline="0">
                <a:ln>
                  <a:noFill/>
                </a:ln>
                <a:solidFill>
                  <a:schemeClr val="tx2"/>
                </a:solidFill>
                <a:effectLst>
                  <a:outerShdw blurRad="38100" dist="38100" dir="2700000" algn="tl">
                    <a:srgbClr val="000000">
                      <a:alpha val="43137"/>
                    </a:srgbClr>
                  </a:outerShdw>
                </a:effectLst>
                <a:latin typeface="+mj-lt"/>
                <a:ea typeface="+mj-ea"/>
                <a:cs typeface="+mj-cs"/>
              </a:defRPr>
            </a:lvl1pPr>
          </a:lstStyle>
          <a:p>
            <a:r>
              <a:rPr lang="en-US" sz="4000" dirty="0"/>
              <a:t>Standardization &amp; Consistency</a:t>
            </a: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2400" y="3928403"/>
            <a:ext cx="3352800" cy="2933022"/>
          </a:xfrm>
          <a:prstGeom prst="rect">
            <a:avLst/>
          </a:prstGeom>
          <a:noFill/>
          <a:ln>
            <a:noFill/>
          </a:ln>
          <a:effectLst>
            <a:softEdge rad="1270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281943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2438400" y="1802393"/>
            <a:ext cx="1600200" cy="12954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81200" y="31709"/>
            <a:ext cx="7772400" cy="1143000"/>
          </a:xfrm>
        </p:spPr>
        <p:txBody>
          <a:bodyPr/>
          <a:lstStyle/>
          <a:p>
            <a:r>
              <a:rPr lang="en-US" sz="4000" dirty="0"/>
              <a:t>Standardization &amp; Consistency</a:t>
            </a:r>
          </a:p>
        </p:txBody>
      </p:sp>
      <p:sp>
        <p:nvSpPr>
          <p:cNvPr id="8" name="Magnetic Disk 7"/>
          <p:cNvSpPr/>
          <p:nvPr/>
        </p:nvSpPr>
        <p:spPr>
          <a:xfrm>
            <a:off x="2971800" y="1954794"/>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Magnetic Disk 8"/>
          <p:cNvSpPr/>
          <p:nvPr/>
        </p:nvSpPr>
        <p:spPr>
          <a:xfrm>
            <a:off x="2971800" y="2335794"/>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Magnetic Disk 9"/>
          <p:cNvSpPr/>
          <p:nvPr/>
        </p:nvSpPr>
        <p:spPr>
          <a:xfrm>
            <a:off x="2971800" y="2716794"/>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5257800" y="1726193"/>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Source Control System</a:t>
            </a:r>
          </a:p>
        </p:txBody>
      </p:sp>
      <p:sp>
        <p:nvSpPr>
          <p:cNvPr id="12" name="Right Arrow 11"/>
          <p:cNvSpPr/>
          <p:nvPr/>
        </p:nvSpPr>
        <p:spPr>
          <a:xfrm>
            <a:off x="4191000" y="2259593"/>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8153400" y="1726193"/>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Server</a:t>
            </a:r>
          </a:p>
        </p:txBody>
      </p:sp>
      <p:sp>
        <p:nvSpPr>
          <p:cNvPr id="14" name="Right Arrow 13"/>
          <p:cNvSpPr/>
          <p:nvPr/>
        </p:nvSpPr>
        <p:spPr>
          <a:xfrm>
            <a:off x="7010400" y="2259593"/>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153400" y="4164593"/>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&amp; Test</a:t>
            </a:r>
          </a:p>
        </p:txBody>
      </p:sp>
      <p:sp>
        <p:nvSpPr>
          <p:cNvPr id="17" name="Diamond 16"/>
          <p:cNvSpPr/>
          <p:nvPr/>
        </p:nvSpPr>
        <p:spPr>
          <a:xfrm>
            <a:off x="5715000" y="4164593"/>
            <a:ext cx="1676400" cy="1371600"/>
          </a:xfrm>
          <a:prstGeom prst="diamond">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Passed Tests?</a:t>
            </a:r>
          </a:p>
        </p:txBody>
      </p:sp>
      <p:sp>
        <p:nvSpPr>
          <p:cNvPr id="18" name="Right Arrow 17"/>
          <p:cNvSpPr/>
          <p:nvPr/>
        </p:nvSpPr>
        <p:spPr>
          <a:xfrm rot="5400000">
            <a:off x="8648700" y="3516893"/>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81400" y="4316993"/>
            <a:ext cx="1295400" cy="11430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Release Manager</a:t>
            </a:r>
          </a:p>
        </p:txBody>
      </p:sp>
      <p:sp>
        <p:nvSpPr>
          <p:cNvPr id="24" name="Right Arrow 23"/>
          <p:cNvSpPr/>
          <p:nvPr/>
        </p:nvSpPr>
        <p:spPr>
          <a:xfrm rot="10800000">
            <a:off x="7467600" y="4697993"/>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rot="10800000">
            <a:off x="5029200" y="4697993"/>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676400" y="4088393"/>
            <a:ext cx="1219200" cy="2286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Testing</a:t>
            </a:r>
          </a:p>
        </p:txBody>
      </p:sp>
      <p:sp>
        <p:nvSpPr>
          <p:cNvPr id="28" name="Rectangle 27"/>
          <p:cNvSpPr/>
          <p:nvPr/>
        </p:nvSpPr>
        <p:spPr>
          <a:xfrm>
            <a:off x="1676400" y="4774193"/>
            <a:ext cx="1219200" cy="228600"/>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Staging</a:t>
            </a:r>
          </a:p>
        </p:txBody>
      </p:sp>
      <p:sp>
        <p:nvSpPr>
          <p:cNvPr id="29" name="Rectangle 28"/>
          <p:cNvSpPr/>
          <p:nvPr/>
        </p:nvSpPr>
        <p:spPr>
          <a:xfrm>
            <a:off x="1676400" y="5383793"/>
            <a:ext cx="1219200" cy="304800"/>
          </a:xfrm>
          <a:prstGeom prst="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Production</a:t>
            </a:r>
          </a:p>
        </p:txBody>
      </p:sp>
      <p:sp>
        <p:nvSpPr>
          <p:cNvPr id="31" name="Right Arrow 30"/>
          <p:cNvSpPr/>
          <p:nvPr/>
        </p:nvSpPr>
        <p:spPr>
          <a:xfrm rot="11761638">
            <a:off x="2971800" y="4164593"/>
            <a:ext cx="457200" cy="381000"/>
          </a:xfrm>
          <a:prstGeom prst="rightArrow">
            <a:avLst>
              <a:gd name="adj1" fmla="val 42008"/>
              <a:gd name="adj2" fmla="val 5000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10800000">
            <a:off x="2971800" y="4697993"/>
            <a:ext cx="4572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p:cNvSpPr/>
          <p:nvPr/>
        </p:nvSpPr>
        <p:spPr>
          <a:xfrm rot="9862038">
            <a:off x="3010814" y="5278339"/>
            <a:ext cx="385106" cy="267169"/>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Snip Same Side Corner Rectangle 26"/>
          <p:cNvSpPr/>
          <p:nvPr/>
        </p:nvSpPr>
        <p:spPr>
          <a:xfrm>
            <a:off x="1905000" y="3200400"/>
            <a:ext cx="914400" cy="304800"/>
          </a:xfrm>
          <a:prstGeom prst="snip2Same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30" name="Smiley Face 29"/>
          <p:cNvSpPr/>
          <p:nvPr/>
        </p:nvSpPr>
        <p:spPr>
          <a:xfrm>
            <a:off x="2057400" y="2667000"/>
            <a:ext cx="609600" cy="457200"/>
          </a:xfrm>
          <a:prstGeom prst="smileyFace">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8317549"/>
      </p:ext>
    </p:extLst>
  </p:cSld>
  <p:clrMapOvr>
    <a:masterClrMapping/>
  </p:clrMapOvr>
  <mc:AlternateContent xmlns:mc="http://schemas.openxmlformats.org/markup-compatibility/2006">
    <mc:Choice xmlns:p14="http://schemas.microsoft.com/office/powerpoint/2010/main" Requires="p14">
      <p:transition p14:dur="0" advClick="0" advTm="4000"/>
    </mc:Choice>
    <mc:Fallback>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0"/>
                                        <p:tgtEl>
                                          <p:spTgt spid="25"/>
                                        </p:tgtEl>
                                      </p:cBhvr>
                                    </p:animEffect>
                                    <p:anim calcmode="lin" valueType="num">
                                      <p:cBhvr>
                                        <p:cTn id="32" dur="1000" fill="hold"/>
                                        <p:tgtEl>
                                          <p:spTgt spid="25"/>
                                        </p:tgtEl>
                                        <p:attrNameLst>
                                          <p:attrName>ppt_x</p:attrName>
                                        </p:attrNameLst>
                                      </p:cBhvr>
                                      <p:tavLst>
                                        <p:tav tm="0">
                                          <p:val>
                                            <p:strVal val="#ppt_x"/>
                                          </p:val>
                                        </p:tav>
                                        <p:tav tm="100000">
                                          <p:val>
                                            <p:strVal val="#ppt_x"/>
                                          </p:val>
                                        </p:tav>
                                      </p:tavLst>
                                    </p:anim>
                                    <p:anim calcmode="lin" valueType="num">
                                      <p:cBhvr>
                                        <p:cTn id="33" dur="1000" fill="hold"/>
                                        <p:tgtEl>
                                          <p:spTgt spid="25"/>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1000" fill="hold"/>
                                        <p:tgtEl>
                                          <p:spTgt spid="31"/>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000"/>
                                        <p:tgtEl>
                                          <p:spTgt spid="32"/>
                                        </p:tgtEl>
                                      </p:cBhvr>
                                    </p:animEffect>
                                    <p:anim calcmode="lin" valueType="num">
                                      <p:cBhvr>
                                        <p:cTn id="44" dur="1000" fill="hold"/>
                                        <p:tgtEl>
                                          <p:spTgt spid="32"/>
                                        </p:tgtEl>
                                        <p:attrNameLst>
                                          <p:attrName>ppt_x</p:attrName>
                                        </p:attrNameLst>
                                      </p:cBhvr>
                                      <p:tavLst>
                                        <p:tav tm="0">
                                          <p:val>
                                            <p:strVal val="#ppt_x"/>
                                          </p:val>
                                        </p:tav>
                                        <p:tav tm="100000">
                                          <p:val>
                                            <p:strVal val="#ppt_x"/>
                                          </p:val>
                                        </p:tav>
                                      </p:tavLst>
                                    </p:anim>
                                    <p:anim calcmode="lin" valueType="num">
                                      <p:cBhvr>
                                        <p:cTn id="45" dur="1000" fill="hold"/>
                                        <p:tgtEl>
                                          <p:spTgt spid="32"/>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1000"/>
                                        <p:tgtEl>
                                          <p:spTgt spid="33"/>
                                        </p:tgtEl>
                                      </p:cBhvr>
                                    </p:animEffect>
                                    <p:anim calcmode="lin" valueType="num">
                                      <p:cBhvr>
                                        <p:cTn id="50" dur="1000" fill="hold"/>
                                        <p:tgtEl>
                                          <p:spTgt spid="33"/>
                                        </p:tgtEl>
                                        <p:attrNameLst>
                                          <p:attrName>ppt_x</p:attrName>
                                        </p:attrNameLst>
                                      </p:cBhvr>
                                      <p:tavLst>
                                        <p:tav tm="0">
                                          <p:val>
                                            <p:strVal val="#ppt_x"/>
                                          </p:val>
                                        </p:tav>
                                        <p:tav tm="100000">
                                          <p:val>
                                            <p:strVal val="#ppt_x"/>
                                          </p:val>
                                        </p:tav>
                                      </p:tavLst>
                                    </p:anim>
                                    <p:anim calcmode="lin" valueType="num">
                                      <p:cBhvr>
                                        <p:cTn id="5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8" grpId="0" animBg="1"/>
      <p:bldP spid="24" grpId="0" animBg="1"/>
      <p:bldP spid="25" grpId="0" animBg="1"/>
      <p:bldP spid="31" grpId="0" animBg="1"/>
      <p:bldP spid="32" grpId="0" animBg="1"/>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2438400" y="1802393"/>
            <a:ext cx="1600200" cy="12954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81200" y="31709"/>
            <a:ext cx="7772400" cy="1143000"/>
          </a:xfrm>
        </p:spPr>
        <p:txBody>
          <a:bodyPr/>
          <a:lstStyle/>
          <a:p>
            <a:r>
              <a:rPr lang="en-US" sz="4000" dirty="0"/>
              <a:t>Standardization &amp; Consistency</a:t>
            </a:r>
          </a:p>
        </p:txBody>
      </p:sp>
      <p:sp>
        <p:nvSpPr>
          <p:cNvPr id="8" name="Magnetic Disk 7"/>
          <p:cNvSpPr/>
          <p:nvPr/>
        </p:nvSpPr>
        <p:spPr>
          <a:xfrm>
            <a:off x="2971800" y="1954794"/>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Magnetic Disk 8"/>
          <p:cNvSpPr/>
          <p:nvPr/>
        </p:nvSpPr>
        <p:spPr>
          <a:xfrm>
            <a:off x="2971800" y="2335794"/>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Magnetic Disk 9"/>
          <p:cNvSpPr/>
          <p:nvPr/>
        </p:nvSpPr>
        <p:spPr>
          <a:xfrm>
            <a:off x="2971800" y="2716794"/>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5257800" y="1726193"/>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Source Control System</a:t>
            </a:r>
          </a:p>
        </p:txBody>
      </p:sp>
      <p:sp>
        <p:nvSpPr>
          <p:cNvPr id="12" name="Right Arrow 11"/>
          <p:cNvSpPr/>
          <p:nvPr/>
        </p:nvSpPr>
        <p:spPr>
          <a:xfrm>
            <a:off x="4191000" y="2259593"/>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8153400" y="1726193"/>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Server</a:t>
            </a:r>
          </a:p>
        </p:txBody>
      </p:sp>
      <p:sp>
        <p:nvSpPr>
          <p:cNvPr id="14" name="Right Arrow 13"/>
          <p:cNvSpPr/>
          <p:nvPr/>
        </p:nvSpPr>
        <p:spPr>
          <a:xfrm>
            <a:off x="7010400" y="2259593"/>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153400" y="4164593"/>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&amp; Test</a:t>
            </a:r>
          </a:p>
        </p:txBody>
      </p:sp>
      <p:sp>
        <p:nvSpPr>
          <p:cNvPr id="17" name="Diamond 16"/>
          <p:cNvSpPr/>
          <p:nvPr/>
        </p:nvSpPr>
        <p:spPr>
          <a:xfrm>
            <a:off x="5715000" y="4164593"/>
            <a:ext cx="1676400" cy="1371600"/>
          </a:xfrm>
          <a:prstGeom prst="diamond">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Passed Tests?</a:t>
            </a:r>
          </a:p>
        </p:txBody>
      </p:sp>
      <p:sp>
        <p:nvSpPr>
          <p:cNvPr id="18" name="Right Arrow 17"/>
          <p:cNvSpPr/>
          <p:nvPr/>
        </p:nvSpPr>
        <p:spPr>
          <a:xfrm rot="5400000">
            <a:off x="8648700" y="3516893"/>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81400" y="4316993"/>
            <a:ext cx="1295400" cy="11430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Release Manager</a:t>
            </a:r>
          </a:p>
        </p:txBody>
      </p:sp>
      <p:sp>
        <p:nvSpPr>
          <p:cNvPr id="24" name="Right Arrow 23"/>
          <p:cNvSpPr/>
          <p:nvPr/>
        </p:nvSpPr>
        <p:spPr>
          <a:xfrm rot="10800000">
            <a:off x="7467600" y="4697993"/>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rot="10800000">
            <a:off x="5029200" y="4697993"/>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676400" y="4088393"/>
            <a:ext cx="1219200" cy="2286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Testing</a:t>
            </a:r>
          </a:p>
        </p:txBody>
      </p:sp>
      <p:sp>
        <p:nvSpPr>
          <p:cNvPr id="28" name="Rectangle 27"/>
          <p:cNvSpPr/>
          <p:nvPr/>
        </p:nvSpPr>
        <p:spPr>
          <a:xfrm>
            <a:off x="1676400" y="4774193"/>
            <a:ext cx="1219200" cy="228600"/>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Staging</a:t>
            </a:r>
          </a:p>
        </p:txBody>
      </p:sp>
      <p:sp>
        <p:nvSpPr>
          <p:cNvPr id="29" name="Rectangle 28"/>
          <p:cNvSpPr/>
          <p:nvPr/>
        </p:nvSpPr>
        <p:spPr>
          <a:xfrm>
            <a:off x="1676400" y="5383793"/>
            <a:ext cx="1219200" cy="304800"/>
          </a:xfrm>
          <a:prstGeom prst="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Production</a:t>
            </a:r>
          </a:p>
        </p:txBody>
      </p:sp>
      <p:sp>
        <p:nvSpPr>
          <p:cNvPr id="31" name="Right Arrow 30"/>
          <p:cNvSpPr/>
          <p:nvPr/>
        </p:nvSpPr>
        <p:spPr>
          <a:xfrm rot="11761638">
            <a:off x="2971800" y="4164593"/>
            <a:ext cx="457200" cy="381000"/>
          </a:xfrm>
          <a:prstGeom prst="rightArrow">
            <a:avLst>
              <a:gd name="adj1" fmla="val 42008"/>
              <a:gd name="adj2" fmla="val 5000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10800000">
            <a:off x="2971800" y="4697993"/>
            <a:ext cx="4572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p:cNvSpPr/>
          <p:nvPr/>
        </p:nvSpPr>
        <p:spPr>
          <a:xfrm rot="9862038">
            <a:off x="3010814" y="5278339"/>
            <a:ext cx="385106" cy="267169"/>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Snip Same Side Corner Rectangle 26"/>
          <p:cNvSpPr/>
          <p:nvPr/>
        </p:nvSpPr>
        <p:spPr>
          <a:xfrm>
            <a:off x="1905000" y="3200400"/>
            <a:ext cx="914400" cy="304800"/>
          </a:xfrm>
          <a:prstGeom prst="snip2Same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30" name="Smiley Face 29"/>
          <p:cNvSpPr/>
          <p:nvPr/>
        </p:nvSpPr>
        <p:spPr>
          <a:xfrm>
            <a:off x="2057400" y="2667000"/>
            <a:ext cx="609600" cy="457200"/>
          </a:xfrm>
          <a:prstGeom prst="smileyFace">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944007"/>
      </p:ext>
    </p:extLst>
  </p:cSld>
  <p:clrMapOvr>
    <a:masterClrMapping/>
  </p:clrMapOvr>
  <mc:AlternateContent xmlns:mc="http://schemas.openxmlformats.org/markup-compatibility/2006">
    <mc:Choice xmlns:p14="http://schemas.microsoft.com/office/powerpoint/2010/main" Requires="p14">
      <p:transition p14:dur="0" advClick="0" advTm="4000"/>
    </mc:Choice>
    <mc:Fallback>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0"/>
                                        <p:tgtEl>
                                          <p:spTgt spid="25"/>
                                        </p:tgtEl>
                                      </p:cBhvr>
                                    </p:animEffect>
                                    <p:anim calcmode="lin" valueType="num">
                                      <p:cBhvr>
                                        <p:cTn id="32" dur="1000" fill="hold"/>
                                        <p:tgtEl>
                                          <p:spTgt spid="25"/>
                                        </p:tgtEl>
                                        <p:attrNameLst>
                                          <p:attrName>ppt_x</p:attrName>
                                        </p:attrNameLst>
                                      </p:cBhvr>
                                      <p:tavLst>
                                        <p:tav tm="0">
                                          <p:val>
                                            <p:strVal val="#ppt_x"/>
                                          </p:val>
                                        </p:tav>
                                        <p:tav tm="100000">
                                          <p:val>
                                            <p:strVal val="#ppt_x"/>
                                          </p:val>
                                        </p:tav>
                                      </p:tavLst>
                                    </p:anim>
                                    <p:anim calcmode="lin" valueType="num">
                                      <p:cBhvr>
                                        <p:cTn id="33" dur="1000" fill="hold"/>
                                        <p:tgtEl>
                                          <p:spTgt spid="25"/>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1000" fill="hold"/>
                                        <p:tgtEl>
                                          <p:spTgt spid="31"/>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000"/>
                                        <p:tgtEl>
                                          <p:spTgt spid="32"/>
                                        </p:tgtEl>
                                      </p:cBhvr>
                                    </p:animEffect>
                                    <p:anim calcmode="lin" valueType="num">
                                      <p:cBhvr>
                                        <p:cTn id="44" dur="1000" fill="hold"/>
                                        <p:tgtEl>
                                          <p:spTgt spid="32"/>
                                        </p:tgtEl>
                                        <p:attrNameLst>
                                          <p:attrName>ppt_x</p:attrName>
                                        </p:attrNameLst>
                                      </p:cBhvr>
                                      <p:tavLst>
                                        <p:tav tm="0">
                                          <p:val>
                                            <p:strVal val="#ppt_x"/>
                                          </p:val>
                                        </p:tav>
                                        <p:tav tm="100000">
                                          <p:val>
                                            <p:strVal val="#ppt_x"/>
                                          </p:val>
                                        </p:tav>
                                      </p:tavLst>
                                    </p:anim>
                                    <p:anim calcmode="lin" valueType="num">
                                      <p:cBhvr>
                                        <p:cTn id="45" dur="1000" fill="hold"/>
                                        <p:tgtEl>
                                          <p:spTgt spid="32"/>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1000"/>
                                        <p:tgtEl>
                                          <p:spTgt spid="33"/>
                                        </p:tgtEl>
                                      </p:cBhvr>
                                    </p:animEffect>
                                    <p:anim calcmode="lin" valueType="num">
                                      <p:cBhvr>
                                        <p:cTn id="50" dur="1000" fill="hold"/>
                                        <p:tgtEl>
                                          <p:spTgt spid="33"/>
                                        </p:tgtEl>
                                        <p:attrNameLst>
                                          <p:attrName>ppt_x</p:attrName>
                                        </p:attrNameLst>
                                      </p:cBhvr>
                                      <p:tavLst>
                                        <p:tav tm="0">
                                          <p:val>
                                            <p:strVal val="#ppt_x"/>
                                          </p:val>
                                        </p:tav>
                                        <p:tav tm="100000">
                                          <p:val>
                                            <p:strVal val="#ppt_x"/>
                                          </p:val>
                                        </p:tav>
                                      </p:tavLst>
                                    </p:anim>
                                    <p:anim calcmode="lin" valueType="num">
                                      <p:cBhvr>
                                        <p:cTn id="5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8" grpId="0" animBg="1"/>
      <p:bldP spid="24" grpId="0" animBg="1"/>
      <p:bldP spid="25" grpId="0" animBg="1"/>
      <p:bldP spid="31" grpId="0" animBg="1"/>
      <p:bldP spid="32" grpId="0" animBg="1"/>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2438400" y="1802393"/>
            <a:ext cx="1600200" cy="12954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81200" y="31709"/>
            <a:ext cx="7772400" cy="1143000"/>
          </a:xfrm>
        </p:spPr>
        <p:txBody>
          <a:bodyPr/>
          <a:lstStyle/>
          <a:p>
            <a:r>
              <a:rPr lang="en-US" sz="4000" dirty="0"/>
              <a:t>Standardization &amp; Consistency</a:t>
            </a:r>
          </a:p>
        </p:txBody>
      </p:sp>
      <p:sp>
        <p:nvSpPr>
          <p:cNvPr id="8" name="Magnetic Disk 7"/>
          <p:cNvSpPr/>
          <p:nvPr/>
        </p:nvSpPr>
        <p:spPr>
          <a:xfrm>
            <a:off x="2971800" y="1954794"/>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Magnetic Disk 8"/>
          <p:cNvSpPr/>
          <p:nvPr/>
        </p:nvSpPr>
        <p:spPr>
          <a:xfrm>
            <a:off x="2971800" y="2335794"/>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Magnetic Disk 9"/>
          <p:cNvSpPr/>
          <p:nvPr/>
        </p:nvSpPr>
        <p:spPr>
          <a:xfrm>
            <a:off x="2971800" y="2716794"/>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5257800" y="1726193"/>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Source Control System</a:t>
            </a:r>
          </a:p>
        </p:txBody>
      </p:sp>
      <p:sp>
        <p:nvSpPr>
          <p:cNvPr id="12" name="Right Arrow 11"/>
          <p:cNvSpPr/>
          <p:nvPr/>
        </p:nvSpPr>
        <p:spPr>
          <a:xfrm>
            <a:off x="4191000" y="2259593"/>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8153400" y="1726193"/>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Server</a:t>
            </a:r>
          </a:p>
        </p:txBody>
      </p:sp>
      <p:sp>
        <p:nvSpPr>
          <p:cNvPr id="14" name="Right Arrow 13"/>
          <p:cNvSpPr/>
          <p:nvPr/>
        </p:nvSpPr>
        <p:spPr>
          <a:xfrm>
            <a:off x="7010400" y="2259593"/>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153400" y="4164593"/>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&amp; Test</a:t>
            </a:r>
          </a:p>
        </p:txBody>
      </p:sp>
      <p:sp>
        <p:nvSpPr>
          <p:cNvPr id="17" name="Diamond 16"/>
          <p:cNvSpPr/>
          <p:nvPr/>
        </p:nvSpPr>
        <p:spPr>
          <a:xfrm>
            <a:off x="5715000" y="4164593"/>
            <a:ext cx="1676400" cy="1371600"/>
          </a:xfrm>
          <a:prstGeom prst="diamond">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Passed Tests?</a:t>
            </a:r>
          </a:p>
        </p:txBody>
      </p:sp>
      <p:sp>
        <p:nvSpPr>
          <p:cNvPr id="18" name="Right Arrow 17"/>
          <p:cNvSpPr/>
          <p:nvPr/>
        </p:nvSpPr>
        <p:spPr>
          <a:xfrm rot="5400000">
            <a:off x="8648700" y="3516893"/>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81400" y="4316993"/>
            <a:ext cx="1295400" cy="11430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Release Manager</a:t>
            </a:r>
          </a:p>
        </p:txBody>
      </p:sp>
      <p:sp>
        <p:nvSpPr>
          <p:cNvPr id="24" name="Right Arrow 23"/>
          <p:cNvSpPr/>
          <p:nvPr/>
        </p:nvSpPr>
        <p:spPr>
          <a:xfrm rot="10800000">
            <a:off x="7467600" y="4697993"/>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rot="10800000">
            <a:off x="5029200" y="4697993"/>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676400" y="4088393"/>
            <a:ext cx="1219200" cy="2286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Testing</a:t>
            </a:r>
          </a:p>
        </p:txBody>
      </p:sp>
      <p:sp>
        <p:nvSpPr>
          <p:cNvPr id="28" name="Rectangle 27"/>
          <p:cNvSpPr/>
          <p:nvPr/>
        </p:nvSpPr>
        <p:spPr>
          <a:xfrm>
            <a:off x="1676400" y="4774193"/>
            <a:ext cx="1219200" cy="228600"/>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Staging</a:t>
            </a:r>
          </a:p>
        </p:txBody>
      </p:sp>
      <p:sp>
        <p:nvSpPr>
          <p:cNvPr id="29" name="Rectangle 28"/>
          <p:cNvSpPr/>
          <p:nvPr/>
        </p:nvSpPr>
        <p:spPr>
          <a:xfrm>
            <a:off x="1676400" y="5383793"/>
            <a:ext cx="1219200" cy="304800"/>
          </a:xfrm>
          <a:prstGeom prst="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Production</a:t>
            </a:r>
          </a:p>
        </p:txBody>
      </p:sp>
      <p:sp>
        <p:nvSpPr>
          <p:cNvPr id="31" name="Right Arrow 30"/>
          <p:cNvSpPr/>
          <p:nvPr/>
        </p:nvSpPr>
        <p:spPr>
          <a:xfrm rot="11761638">
            <a:off x="2971800" y="4164593"/>
            <a:ext cx="457200" cy="381000"/>
          </a:xfrm>
          <a:prstGeom prst="rightArrow">
            <a:avLst>
              <a:gd name="adj1" fmla="val 42008"/>
              <a:gd name="adj2" fmla="val 5000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10800000">
            <a:off x="2971800" y="4697993"/>
            <a:ext cx="4572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p:cNvSpPr/>
          <p:nvPr/>
        </p:nvSpPr>
        <p:spPr>
          <a:xfrm rot="9862038">
            <a:off x="3010814" y="5278339"/>
            <a:ext cx="385106" cy="267169"/>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Snip Same Side Corner Rectangle 26"/>
          <p:cNvSpPr/>
          <p:nvPr/>
        </p:nvSpPr>
        <p:spPr>
          <a:xfrm>
            <a:off x="1905000" y="3200400"/>
            <a:ext cx="914400" cy="304800"/>
          </a:xfrm>
          <a:prstGeom prst="snip2Same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30" name="Smiley Face 29"/>
          <p:cNvSpPr/>
          <p:nvPr/>
        </p:nvSpPr>
        <p:spPr>
          <a:xfrm>
            <a:off x="2057400" y="2667000"/>
            <a:ext cx="609600" cy="457200"/>
          </a:xfrm>
          <a:prstGeom prst="smileyFace">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047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0"/>
                                        <p:tgtEl>
                                          <p:spTgt spid="25"/>
                                        </p:tgtEl>
                                      </p:cBhvr>
                                    </p:animEffect>
                                    <p:anim calcmode="lin" valueType="num">
                                      <p:cBhvr>
                                        <p:cTn id="32" dur="1000" fill="hold"/>
                                        <p:tgtEl>
                                          <p:spTgt spid="25"/>
                                        </p:tgtEl>
                                        <p:attrNameLst>
                                          <p:attrName>ppt_x</p:attrName>
                                        </p:attrNameLst>
                                      </p:cBhvr>
                                      <p:tavLst>
                                        <p:tav tm="0">
                                          <p:val>
                                            <p:strVal val="#ppt_x"/>
                                          </p:val>
                                        </p:tav>
                                        <p:tav tm="100000">
                                          <p:val>
                                            <p:strVal val="#ppt_x"/>
                                          </p:val>
                                        </p:tav>
                                      </p:tavLst>
                                    </p:anim>
                                    <p:anim calcmode="lin" valueType="num">
                                      <p:cBhvr>
                                        <p:cTn id="33" dur="1000" fill="hold"/>
                                        <p:tgtEl>
                                          <p:spTgt spid="25"/>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1000" fill="hold"/>
                                        <p:tgtEl>
                                          <p:spTgt spid="31"/>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000"/>
                                        <p:tgtEl>
                                          <p:spTgt spid="32"/>
                                        </p:tgtEl>
                                      </p:cBhvr>
                                    </p:animEffect>
                                    <p:anim calcmode="lin" valueType="num">
                                      <p:cBhvr>
                                        <p:cTn id="44" dur="1000" fill="hold"/>
                                        <p:tgtEl>
                                          <p:spTgt spid="32"/>
                                        </p:tgtEl>
                                        <p:attrNameLst>
                                          <p:attrName>ppt_x</p:attrName>
                                        </p:attrNameLst>
                                      </p:cBhvr>
                                      <p:tavLst>
                                        <p:tav tm="0">
                                          <p:val>
                                            <p:strVal val="#ppt_x"/>
                                          </p:val>
                                        </p:tav>
                                        <p:tav tm="100000">
                                          <p:val>
                                            <p:strVal val="#ppt_x"/>
                                          </p:val>
                                        </p:tav>
                                      </p:tavLst>
                                    </p:anim>
                                    <p:anim calcmode="lin" valueType="num">
                                      <p:cBhvr>
                                        <p:cTn id="45" dur="1000" fill="hold"/>
                                        <p:tgtEl>
                                          <p:spTgt spid="32"/>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1000"/>
                                        <p:tgtEl>
                                          <p:spTgt spid="33"/>
                                        </p:tgtEl>
                                      </p:cBhvr>
                                    </p:animEffect>
                                    <p:anim calcmode="lin" valueType="num">
                                      <p:cBhvr>
                                        <p:cTn id="50" dur="1000" fill="hold"/>
                                        <p:tgtEl>
                                          <p:spTgt spid="33"/>
                                        </p:tgtEl>
                                        <p:attrNameLst>
                                          <p:attrName>ppt_x</p:attrName>
                                        </p:attrNameLst>
                                      </p:cBhvr>
                                      <p:tavLst>
                                        <p:tav tm="0">
                                          <p:val>
                                            <p:strVal val="#ppt_x"/>
                                          </p:val>
                                        </p:tav>
                                        <p:tav tm="100000">
                                          <p:val>
                                            <p:strVal val="#ppt_x"/>
                                          </p:val>
                                        </p:tav>
                                      </p:tavLst>
                                    </p:anim>
                                    <p:anim calcmode="lin" valueType="num">
                                      <p:cBhvr>
                                        <p:cTn id="5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8" grpId="0" animBg="1"/>
      <p:bldP spid="24" grpId="0" animBg="1"/>
      <p:bldP spid="25" grpId="0" animBg="1"/>
      <p:bldP spid="31" grpId="0" animBg="1"/>
      <p:bldP spid="32"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58925"/>
            <a:ext cx="7620000" cy="1143000"/>
          </a:xfrm>
        </p:spPr>
        <p:txBody>
          <a:bodyPr/>
          <a:lstStyle/>
          <a:p>
            <a:r>
              <a:rPr lang="en-US" sz="4800" dirty="0"/>
              <a:t>Collaboration</a:t>
            </a:r>
            <a:endParaRPr lang="en-US" dirty="0"/>
          </a:p>
        </p:txBody>
      </p:sp>
      <p:sp>
        <p:nvSpPr>
          <p:cNvPr id="3" name="Content Placeholder 2"/>
          <p:cNvSpPr>
            <a:spLocks noGrp="1"/>
          </p:cNvSpPr>
          <p:nvPr>
            <p:ph idx="1"/>
          </p:nvPr>
        </p:nvSpPr>
        <p:spPr>
          <a:xfrm>
            <a:off x="452006" y="2423042"/>
            <a:ext cx="7620000" cy="1676400"/>
          </a:xfrm>
        </p:spPr>
        <p:txBody>
          <a:bodyPr/>
          <a:lstStyle/>
          <a:p>
            <a:r>
              <a:rPr lang="en-US" dirty="0"/>
              <a:t>Forces Developers to Talk to Other Developers</a:t>
            </a:r>
          </a:p>
          <a:p>
            <a:r>
              <a:rPr lang="en-US" dirty="0"/>
              <a:t>Forces Developers to Talk to DBA’s</a:t>
            </a:r>
          </a:p>
          <a:p>
            <a:r>
              <a:rPr lang="en-US" dirty="0"/>
              <a:t>Forces DBA’s to Talk to Developers </a:t>
            </a:r>
          </a:p>
          <a:p>
            <a:endParaRPr lang="en-US" dirty="0"/>
          </a:p>
        </p:txBody>
      </p:sp>
      <p:sp>
        <p:nvSpPr>
          <p:cNvPr id="7" name="Can 6"/>
          <p:cNvSpPr/>
          <p:nvPr/>
        </p:nvSpPr>
        <p:spPr>
          <a:xfrm>
            <a:off x="8105209" y="4451559"/>
            <a:ext cx="1371600" cy="1295400"/>
          </a:xfrm>
          <a:prstGeom prst="can">
            <a:avLst/>
          </a:prstGeom>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Right Arrow 7"/>
          <p:cNvSpPr/>
          <p:nvPr/>
        </p:nvSpPr>
        <p:spPr>
          <a:xfrm rot="1393650">
            <a:off x="6563894" y="3686024"/>
            <a:ext cx="12192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20162780">
            <a:off x="6459649" y="5754309"/>
            <a:ext cx="12192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6486372" y="4572209"/>
            <a:ext cx="1219200" cy="29887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8215346" y="4994277"/>
            <a:ext cx="1327608" cy="369332"/>
          </a:xfrm>
          <a:prstGeom prst="rect">
            <a:avLst/>
          </a:prstGeom>
          <a:noFill/>
        </p:spPr>
        <p:txBody>
          <a:bodyPr wrap="none" rtlCol="0">
            <a:spAutoFit/>
          </a:bodyPr>
          <a:lstStyle/>
          <a:p>
            <a:r>
              <a:rPr lang="en-US" dirty="0"/>
              <a:t>Integration</a:t>
            </a:r>
          </a:p>
        </p:txBody>
      </p:sp>
      <p:pic>
        <p:nvPicPr>
          <p:cNvPr id="9" name="Picture 8"/>
          <p:cNvPicPr>
            <a:picLocks noChangeAspect="1"/>
          </p:cNvPicPr>
          <p:nvPr/>
        </p:nvPicPr>
        <p:blipFill>
          <a:blip r:embed="rId3"/>
          <a:stretch>
            <a:fillRect/>
          </a:stretch>
        </p:blipFill>
        <p:spPr>
          <a:xfrm>
            <a:off x="3219144" y="5572025"/>
            <a:ext cx="1245755" cy="1054100"/>
          </a:xfrm>
          <a:prstGeom prst="rect">
            <a:avLst/>
          </a:prstGeom>
        </p:spPr>
      </p:pic>
      <p:pic>
        <p:nvPicPr>
          <p:cNvPr id="14" name="Picture 13"/>
          <p:cNvPicPr>
            <a:picLocks noChangeAspect="1"/>
          </p:cNvPicPr>
          <p:nvPr/>
        </p:nvPicPr>
        <p:blipFill>
          <a:blip r:embed="rId3"/>
          <a:stretch>
            <a:fillRect/>
          </a:stretch>
        </p:blipFill>
        <p:spPr>
          <a:xfrm>
            <a:off x="1243410" y="4045159"/>
            <a:ext cx="1245755" cy="1054100"/>
          </a:xfrm>
          <a:prstGeom prst="rect">
            <a:avLst/>
          </a:prstGeom>
        </p:spPr>
      </p:pic>
      <p:pic>
        <p:nvPicPr>
          <p:cNvPr id="15" name="Picture 14"/>
          <p:cNvPicPr>
            <a:picLocks noChangeAspect="1"/>
          </p:cNvPicPr>
          <p:nvPr/>
        </p:nvPicPr>
        <p:blipFill>
          <a:blip r:embed="rId3"/>
          <a:stretch>
            <a:fillRect/>
          </a:stretch>
        </p:blipFill>
        <p:spPr>
          <a:xfrm>
            <a:off x="1196496" y="5498349"/>
            <a:ext cx="1245755" cy="1054100"/>
          </a:xfrm>
          <a:prstGeom prst="rect">
            <a:avLst/>
          </a:prstGeom>
        </p:spPr>
      </p:pic>
      <p:pic>
        <p:nvPicPr>
          <p:cNvPr id="4" name="Picture 3"/>
          <p:cNvPicPr>
            <a:picLocks noChangeAspect="1"/>
          </p:cNvPicPr>
          <p:nvPr/>
        </p:nvPicPr>
        <p:blipFill>
          <a:blip r:embed="rId4"/>
          <a:stretch>
            <a:fillRect/>
          </a:stretch>
        </p:blipFill>
        <p:spPr>
          <a:xfrm>
            <a:off x="9542954" y="5128686"/>
            <a:ext cx="2819400" cy="1692913"/>
          </a:xfrm>
          <a:prstGeom prst="rect">
            <a:avLst/>
          </a:prstGeom>
        </p:spPr>
      </p:pic>
    </p:spTree>
    <p:extLst>
      <p:ext uri="{BB962C8B-B14F-4D97-AF65-F5344CB8AC3E}">
        <p14:creationId xmlns:p14="http://schemas.microsoft.com/office/powerpoint/2010/main" val="3349282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0321" y="753228"/>
            <a:ext cx="9613861" cy="1080938"/>
          </a:xfrm>
        </p:spPr>
        <p:txBody>
          <a:bodyPr>
            <a:normAutofit/>
          </a:bodyPr>
          <a:lstStyle/>
          <a:p>
            <a:r>
              <a:rPr lang="en-US"/>
              <a:t>Deployments</a:t>
            </a:r>
            <a:endParaRPr lang="en-US" dirty="0"/>
          </a:p>
        </p:txBody>
      </p:sp>
      <p:sp>
        <p:nvSpPr>
          <p:cNvPr id="3" name="Content Placeholder 2"/>
          <p:cNvSpPr>
            <a:spLocks noGrp="1"/>
          </p:cNvSpPr>
          <p:nvPr>
            <p:ph idx="1"/>
          </p:nvPr>
        </p:nvSpPr>
        <p:spPr>
          <a:xfrm>
            <a:off x="680321" y="2336872"/>
            <a:ext cx="5211977" cy="4368727"/>
          </a:xfrm>
        </p:spPr>
        <p:txBody>
          <a:bodyPr>
            <a:normAutofit fontScale="92500"/>
          </a:bodyPr>
          <a:lstStyle/>
          <a:p>
            <a:r>
              <a:rPr lang="en-US" sz="2800" dirty="0"/>
              <a:t>Using a Release Manager</a:t>
            </a:r>
          </a:p>
          <a:p>
            <a:pPr lvl="1"/>
            <a:r>
              <a:rPr lang="en-US" sz="2800" dirty="0"/>
              <a:t>Probably Not Your Normal Routine</a:t>
            </a:r>
          </a:p>
          <a:p>
            <a:pPr marL="411480" lvl="1" indent="0">
              <a:buNone/>
            </a:pPr>
            <a:endParaRPr lang="en-US" sz="2800" dirty="0"/>
          </a:p>
          <a:p>
            <a:r>
              <a:rPr lang="en-US" sz="2800" dirty="0"/>
              <a:t>Possible One Click Deployments</a:t>
            </a:r>
          </a:p>
          <a:p>
            <a:pPr lvl="1"/>
            <a:r>
              <a:rPr lang="en-US" sz="2800" dirty="0"/>
              <a:t>Code</a:t>
            </a:r>
          </a:p>
          <a:p>
            <a:pPr lvl="1"/>
            <a:r>
              <a:rPr lang="en-US" sz="2800" dirty="0"/>
              <a:t>Database</a:t>
            </a:r>
          </a:p>
          <a:p>
            <a:pPr marL="411480" lvl="1" indent="0">
              <a:buNone/>
            </a:pPr>
            <a:endParaRPr lang="en-US" sz="2800" dirty="0"/>
          </a:p>
          <a:p>
            <a:r>
              <a:rPr lang="en-US" sz="2800" dirty="0"/>
              <a:t>Deploy on a Schedule</a:t>
            </a:r>
          </a:p>
          <a:p>
            <a:pPr lvl="1"/>
            <a:r>
              <a:rPr lang="en-US" sz="2800" dirty="0"/>
              <a:t>Set it &amp; Forget it</a:t>
            </a:r>
          </a:p>
        </p:txBody>
      </p:sp>
      <p:pic>
        <p:nvPicPr>
          <p:cNvPr id="4" name="Picture 3" descr="A person in a suit and tie&#13;&#10;&#13;&#10;Description automatically generated"/>
          <p:cNvPicPr>
            <a:picLocks noChangeAspect="1"/>
          </p:cNvPicPr>
          <p:nvPr/>
        </p:nvPicPr>
        <p:blipFill rotWithShape="1">
          <a:blip r:embed="rId3"/>
          <a:srcRect r="21414" b="1"/>
          <a:stretch/>
        </p:blipFill>
        <p:spPr>
          <a:xfrm>
            <a:off x="6317103" y="2336872"/>
            <a:ext cx="2692907" cy="3598789"/>
          </a:xfrm>
          <a:prstGeom prst="rect">
            <a:avLst/>
          </a:prstGeom>
          <a:ln>
            <a:noFill/>
          </a:ln>
          <a:effectLst>
            <a:outerShdw blurRad="76200" dist="63500" dir="5040000" algn="tl" rotWithShape="0">
              <a:srgbClr val="000000">
                <a:alpha val="41000"/>
              </a:srgbClr>
            </a:outerShdw>
          </a:effectLst>
        </p:spPr>
      </p:pic>
      <p:pic>
        <p:nvPicPr>
          <p:cNvPr id="4099" name="Picture 3" descr="A close up of a toy&#13;&#10;&#13;&#10;Description automatically generated"/>
          <p:cNvPicPr>
            <a:picLocks noChangeAspect="1" noChangeArrowheads="1"/>
          </p:cNvPicPr>
          <p:nvPr/>
        </p:nvPicPr>
        <p:blipFill rotWithShape="1">
          <a:blip r:embed="rId4">
            <a:extLst>
              <a:ext uri="{28A0092B-C50C-407E-A947-70E740481C1C}">
                <a14:useLocalDpi xmlns:a14="http://schemas.microsoft.com/office/drawing/2010/main" val="0"/>
              </a:ext>
            </a:extLst>
          </a:blip>
          <a:srcRect l="7177" r="17743" b="-1"/>
          <a:stretch/>
        </p:blipFill>
        <p:spPr bwMode="auto">
          <a:xfrm>
            <a:off x="9209664" y="2336872"/>
            <a:ext cx="2692907" cy="3598789"/>
          </a:xfrm>
          <a:prstGeom prst="rect">
            <a:avLst/>
          </a:prstGeom>
          <a:noFill/>
          <a:ln>
            <a:noFill/>
          </a:ln>
          <a:effectLst>
            <a:outerShdw blurRad="76200" dist="63500" dir="5040000" algn="tl" rotWithShape="0">
              <a:srgbClr val="000000">
                <a:alpha val="41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3266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2DF1C-BBCC-45FB-BDDA-E7B7AD16EBDD}"/>
              </a:ext>
            </a:extLst>
          </p:cNvPr>
          <p:cNvPicPr>
            <a:picLocks noChangeAspect="1"/>
          </p:cNvPicPr>
          <p:nvPr/>
        </p:nvPicPr>
        <p:blipFill rotWithShape="1">
          <a:blip r:embed="rId3"/>
          <a:srcRect t="9421" b="23011"/>
          <a:stretch/>
        </p:blipFill>
        <p:spPr>
          <a:xfrm>
            <a:off x="20" y="10"/>
            <a:ext cx="12191980" cy="6857990"/>
          </a:xfrm>
          <a:prstGeom prst="rect">
            <a:avLst/>
          </a:prstGeom>
        </p:spPr>
      </p:pic>
    </p:spTree>
    <p:extLst>
      <p:ext uri="{BB962C8B-B14F-4D97-AF65-F5344CB8AC3E}">
        <p14:creationId xmlns:p14="http://schemas.microsoft.com/office/powerpoint/2010/main" val="47287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5" name="Rectangle 74">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p:cNvSpPr>
            <a:spLocks noGrp="1"/>
          </p:cNvSpPr>
          <p:nvPr>
            <p:ph idx="1"/>
          </p:nvPr>
        </p:nvSpPr>
        <p:spPr>
          <a:xfrm>
            <a:off x="304800" y="2336872"/>
            <a:ext cx="5417150" cy="4292527"/>
          </a:xfrm>
        </p:spPr>
        <p:txBody>
          <a:bodyPr>
            <a:normAutofit fontScale="92500" lnSpcReduction="10000"/>
          </a:bodyPr>
          <a:lstStyle/>
          <a:p>
            <a:r>
              <a:rPr lang="en-US" dirty="0"/>
              <a:t>Continuous Delivery Will….</a:t>
            </a:r>
          </a:p>
          <a:p>
            <a:pPr marL="114300" indent="0">
              <a:buNone/>
            </a:pPr>
            <a:endParaRPr lang="en-US" dirty="0"/>
          </a:p>
          <a:p>
            <a:pPr lvl="1"/>
            <a:r>
              <a:rPr lang="en-US" sz="2400" dirty="0"/>
              <a:t>Help Reduce Your Security Foot Print</a:t>
            </a:r>
          </a:p>
          <a:p>
            <a:pPr lvl="1"/>
            <a:r>
              <a:rPr lang="en-US" sz="2400" dirty="0"/>
              <a:t>Enforce Consistent Methods</a:t>
            </a:r>
          </a:p>
          <a:p>
            <a:pPr lvl="1"/>
            <a:r>
              <a:rPr lang="en-US" sz="2400" dirty="0"/>
              <a:t>Enforce Consistent Testing</a:t>
            </a:r>
          </a:p>
          <a:p>
            <a:pPr lvl="1"/>
            <a:r>
              <a:rPr lang="en-US" sz="2400" dirty="0"/>
              <a:t>Speed up Delivery to All Environments</a:t>
            </a:r>
          </a:p>
          <a:p>
            <a:pPr lvl="1"/>
            <a:r>
              <a:rPr lang="en-US" sz="2400" dirty="0"/>
              <a:t>Faster Feedback to Develop Teams</a:t>
            </a:r>
          </a:p>
          <a:p>
            <a:pPr lvl="1"/>
            <a:r>
              <a:rPr lang="en-US" sz="2400" dirty="0"/>
              <a:t>Reduce the DBA Bottleneck</a:t>
            </a:r>
          </a:p>
          <a:p>
            <a:pPr marL="411480" lvl="1" indent="0">
              <a:buNone/>
            </a:pPr>
            <a:endParaRPr lang="en-US" sz="2400" dirty="0"/>
          </a:p>
          <a:p>
            <a:pPr marL="411480" lvl="1" indent="0">
              <a:buNone/>
            </a:pPr>
            <a:r>
              <a:rPr lang="en-US" sz="2400" dirty="0"/>
              <a:t>All of the Above Will…..</a:t>
            </a:r>
          </a:p>
        </p:txBody>
      </p:sp>
      <p:pic>
        <p:nvPicPr>
          <p:cNvPr id="7173" name="Picture 5" descr="A close up of a logo&#13;&#10;&#13;&#10;Description automatically generated"/>
          <p:cNvPicPr>
            <a:picLocks noChangeAspect="1" noChangeArrowheads="1"/>
          </p:cNvPicPr>
          <p:nvPr/>
        </p:nvPicPr>
        <p:blipFill rotWithShape="1">
          <a:blip r:embed="rId4">
            <a:extLst>
              <a:ext uri="{28A0092B-C50C-407E-A947-70E740481C1C}">
                <a14:useLocalDpi xmlns:a14="http://schemas.microsoft.com/office/drawing/2010/main" val="0"/>
              </a:ext>
            </a:extLst>
          </a:blip>
          <a:srcRect l="6244" r="21805" b="-1"/>
          <a:stretch/>
        </p:blipFill>
        <p:spPr bwMode="auto">
          <a:xfrm>
            <a:off x="6096000" y="10"/>
            <a:ext cx="6092823" cy="68563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8" name="Rectangle 77">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8"/>
            <a:ext cx="5041629" cy="1080938"/>
          </a:xfrm>
        </p:spPr>
        <p:txBody>
          <a:bodyPr>
            <a:normAutofit/>
          </a:bodyPr>
          <a:lstStyle/>
          <a:p>
            <a:r>
              <a:rPr lang="en-US" dirty="0"/>
              <a:t>The Salvation..</a:t>
            </a:r>
          </a:p>
        </p:txBody>
      </p:sp>
      <p:pic>
        <p:nvPicPr>
          <p:cNvPr id="80" name="Picture 79">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Tree>
    <p:extLst>
      <p:ext uri="{BB962C8B-B14F-4D97-AF65-F5344CB8AC3E}">
        <p14:creationId xmlns:p14="http://schemas.microsoft.com/office/powerpoint/2010/main" val="1141784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7620000" cy="1143000"/>
          </a:xfrm>
        </p:spPr>
        <p:txBody>
          <a:bodyPr/>
          <a:lstStyle/>
          <a:p>
            <a:r>
              <a:rPr lang="en-US" dirty="0"/>
              <a:t>The Salvation..</a:t>
            </a:r>
          </a:p>
        </p:txBody>
      </p:sp>
      <p:sp>
        <p:nvSpPr>
          <p:cNvPr id="5" name="Content Placeholder 2"/>
          <p:cNvSpPr>
            <a:spLocks noGrp="1"/>
          </p:cNvSpPr>
          <p:nvPr>
            <p:ph idx="1"/>
          </p:nvPr>
        </p:nvSpPr>
        <p:spPr>
          <a:xfrm>
            <a:off x="651712" y="2025691"/>
            <a:ext cx="7620000" cy="4800600"/>
          </a:xfrm>
        </p:spPr>
        <p:txBody>
          <a:bodyPr>
            <a:normAutofit/>
          </a:bodyPr>
          <a:lstStyle/>
          <a:p>
            <a:r>
              <a:rPr lang="en-US" dirty="0"/>
              <a:t>Continuous Delivery Will….</a:t>
            </a:r>
          </a:p>
          <a:p>
            <a:pPr marL="114300" indent="0">
              <a:buNone/>
            </a:pPr>
            <a:endParaRPr lang="en-US" dirty="0"/>
          </a:p>
          <a:p>
            <a:pPr lvl="1"/>
            <a:r>
              <a:rPr lang="en-US" dirty="0"/>
              <a:t>Help Reduce Your Security Foot Print</a:t>
            </a:r>
          </a:p>
          <a:p>
            <a:pPr lvl="1"/>
            <a:r>
              <a:rPr lang="en-US" dirty="0"/>
              <a:t>Enforce Consistent Methods</a:t>
            </a:r>
          </a:p>
          <a:p>
            <a:pPr lvl="1"/>
            <a:r>
              <a:rPr lang="en-US" dirty="0"/>
              <a:t>Enforce Consistent Testing</a:t>
            </a:r>
          </a:p>
          <a:p>
            <a:pPr lvl="1"/>
            <a:r>
              <a:rPr lang="en-US" dirty="0"/>
              <a:t>Speed up Delivery to All Environments</a:t>
            </a:r>
          </a:p>
          <a:p>
            <a:pPr lvl="1"/>
            <a:r>
              <a:rPr lang="en-US" dirty="0"/>
              <a:t>Faster Feedback to Develop Teams</a:t>
            </a:r>
          </a:p>
          <a:p>
            <a:pPr lvl="1"/>
            <a:r>
              <a:rPr lang="en-US" dirty="0"/>
              <a:t>Reduce the DBA Bottleneck</a:t>
            </a:r>
          </a:p>
          <a:p>
            <a:pPr marL="411480" lvl="1" indent="0">
              <a:buNone/>
            </a:pPr>
            <a:endParaRPr lang="en-US" dirty="0"/>
          </a:p>
          <a:p>
            <a:pPr marL="411480" lvl="1" indent="0">
              <a:buNone/>
            </a:pPr>
            <a:r>
              <a:rPr lang="en-US" dirty="0"/>
              <a:t>All of the Above Will…..</a:t>
            </a:r>
          </a:p>
          <a:p>
            <a:pPr marL="411480" lvl="1" indent="0">
              <a:buNone/>
            </a:pPr>
            <a:endParaRPr lang="en-US" dirty="0"/>
          </a:p>
        </p:txBody>
      </p:sp>
      <p:pic>
        <p:nvPicPr>
          <p:cNvPr id="3" name="Picture 2"/>
          <p:cNvPicPr>
            <a:picLocks noChangeAspect="1"/>
          </p:cNvPicPr>
          <p:nvPr/>
        </p:nvPicPr>
        <p:blipFill>
          <a:blip r:embed="rId2"/>
          <a:stretch>
            <a:fillRect/>
          </a:stretch>
        </p:blipFill>
        <p:spPr>
          <a:xfrm>
            <a:off x="6808004" y="2295845"/>
            <a:ext cx="4967615" cy="3335917"/>
          </a:xfrm>
          <a:prstGeom prst="rect">
            <a:avLst/>
          </a:prstGeom>
        </p:spPr>
      </p:pic>
      <p:sp>
        <p:nvSpPr>
          <p:cNvPr id="4" name="TextBox 3"/>
          <p:cNvSpPr txBox="1"/>
          <p:nvPr/>
        </p:nvSpPr>
        <p:spPr>
          <a:xfrm>
            <a:off x="2743200" y="5742057"/>
            <a:ext cx="3760004" cy="707886"/>
          </a:xfrm>
          <a:prstGeom prst="rect">
            <a:avLst/>
          </a:prstGeom>
          <a:noFill/>
        </p:spPr>
        <p:txBody>
          <a:bodyPr wrap="none" rtlCol="0">
            <a:spAutoFit/>
          </a:bodyPr>
          <a:lstStyle/>
          <a:p>
            <a:r>
              <a:rPr lang="en-US" sz="4000" dirty="0"/>
              <a:t>SET YOU FREE!!</a:t>
            </a:r>
          </a:p>
        </p:txBody>
      </p:sp>
    </p:spTree>
    <p:extLst>
      <p:ext uri="{BB962C8B-B14F-4D97-AF65-F5344CB8AC3E}">
        <p14:creationId xmlns:p14="http://schemas.microsoft.com/office/powerpoint/2010/main" val="2583334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85800"/>
            <a:ext cx="7620000" cy="1143000"/>
          </a:xfrm>
        </p:spPr>
        <p:txBody>
          <a:bodyPr/>
          <a:lstStyle/>
          <a:p>
            <a:r>
              <a:rPr lang="en-US"/>
              <a:t>Resources</a:t>
            </a:r>
            <a:endParaRPr lang="en-US" dirty="0"/>
          </a:p>
        </p:txBody>
      </p:sp>
      <p:sp>
        <p:nvSpPr>
          <p:cNvPr id="3" name="Content Placeholder 2"/>
          <p:cNvSpPr>
            <a:spLocks noGrp="1"/>
          </p:cNvSpPr>
          <p:nvPr>
            <p:ph idx="1"/>
          </p:nvPr>
        </p:nvSpPr>
        <p:spPr>
          <a:xfrm>
            <a:off x="381000" y="2057400"/>
            <a:ext cx="10744200" cy="4343400"/>
          </a:xfrm>
        </p:spPr>
        <p:txBody>
          <a:bodyPr>
            <a:normAutofit fontScale="92500" lnSpcReduction="10000"/>
          </a:bodyPr>
          <a:lstStyle/>
          <a:p>
            <a:r>
              <a:rPr lang="en-US" sz="2000"/>
              <a:t>Octopus Deploy - </a:t>
            </a:r>
            <a:r>
              <a:rPr lang="en-US" sz="2000">
                <a:hlinkClick r:id="rId2"/>
              </a:rPr>
              <a:t>https://octopusdeploy.com/</a:t>
            </a:r>
            <a:endParaRPr lang="en-US" sz="2000"/>
          </a:p>
          <a:p>
            <a:r>
              <a:rPr lang="en-US" sz="2000"/>
              <a:t>Team City - </a:t>
            </a:r>
            <a:r>
              <a:rPr lang="en-US" sz="2000">
                <a:hlinkClick r:id="rId3"/>
              </a:rPr>
              <a:t>https://www.jetbrains.com/teamcity/</a:t>
            </a:r>
            <a:endParaRPr lang="en-US" sz="2000"/>
          </a:p>
          <a:p>
            <a:r>
              <a:rPr lang="en-US" sz="2000"/>
              <a:t>Jenkins - </a:t>
            </a:r>
            <a:r>
              <a:rPr lang="en-US" sz="2000">
                <a:hlinkClick r:id="rId4"/>
              </a:rPr>
              <a:t>https://jenkins-ci.org/</a:t>
            </a:r>
            <a:endParaRPr lang="en-US" sz="2000"/>
          </a:p>
          <a:p>
            <a:r>
              <a:rPr lang="en-US" sz="2000"/>
              <a:t>SQL Enlight - </a:t>
            </a:r>
            <a:r>
              <a:rPr lang="en-US" sz="2000">
                <a:hlinkClick r:id="rId5"/>
              </a:rPr>
              <a:t>http://www.ubitsoft.com/products/sqlenlight/</a:t>
            </a:r>
            <a:endParaRPr lang="en-US" sz="2000"/>
          </a:p>
          <a:p>
            <a:r>
              <a:rPr lang="en-US" sz="2000"/>
              <a:t>TsqlT - </a:t>
            </a:r>
            <a:r>
              <a:rPr lang="en-US" sz="2000">
                <a:hlinkClick r:id="rId6"/>
              </a:rPr>
              <a:t>http://tsqlt.org/</a:t>
            </a:r>
            <a:endParaRPr lang="en-US" sz="2000"/>
          </a:p>
          <a:p>
            <a:r>
              <a:rPr lang="en-US" sz="2000"/>
              <a:t>SQL Test - </a:t>
            </a:r>
            <a:r>
              <a:rPr lang="en-US" sz="1800">
                <a:hlinkClick r:id="rId7"/>
              </a:rPr>
              <a:t>http://www.red-gate.com/products/sql-development/sql-test/</a:t>
            </a:r>
            <a:endParaRPr lang="en-US" sz="1800"/>
          </a:p>
          <a:p>
            <a:r>
              <a:rPr lang="en-US" sz="2000"/>
              <a:t>Redgate DLM - </a:t>
            </a:r>
            <a:r>
              <a:rPr lang="en-US" sz="2000" u="sng">
                <a:hlinkClick r:id="rId8"/>
              </a:rPr>
              <a:t>http://www.red-gate.com/solutions/database-devops/</a:t>
            </a:r>
            <a:endParaRPr lang="en-US" sz="2000" u="sng"/>
          </a:p>
          <a:p>
            <a:r>
              <a:rPr lang="en-US" sz="2000"/>
              <a:t>Redgate DLM Dashboard -</a:t>
            </a:r>
            <a:r>
              <a:rPr lang="en-US" sz="2000">
                <a:hlinkClick r:id="rId9"/>
              </a:rPr>
              <a:t>http://www.red-gate.com/products/dlm/dlm-dashboard/</a:t>
            </a:r>
            <a:endParaRPr lang="en-US" sz="2000"/>
          </a:p>
          <a:p>
            <a:r>
              <a:rPr lang="en-US" sz="2000"/>
              <a:t>Redgate State of DevOps - </a:t>
            </a:r>
            <a:r>
              <a:rPr lang="en-US" sz="2000">
                <a:hlinkClick r:id="rId10"/>
              </a:rPr>
              <a:t>https://www.red-gate.com/solutions/database-devops/report</a:t>
            </a:r>
            <a:endParaRPr lang="en-US" sz="2000"/>
          </a:p>
          <a:p>
            <a:r>
              <a:rPr lang="en-US" sz="2000"/>
              <a:t>eBook - </a:t>
            </a:r>
            <a:r>
              <a:rPr lang="en-US" sz="2000">
                <a:hlinkClick r:id="rId11"/>
              </a:rPr>
              <a:t>https://leanpub.com/database-lifecycle-management/</a:t>
            </a:r>
            <a:endParaRPr lang="en-US" sz="2000"/>
          </a:p>
          <a:p>
            <a:r>
              <a:rPr lang="en-US" sz="2000"/>
              <a:t>eBook Contributions - </a:t>
            </a:r>
            <a:r>
              <a:rPr lang="en-US" sz="2000" u="sng">
                <a:hlinkClick r:id="rId12"/>
              </a:rPr>
              <a:t>https://www.simple-talk.com/collections/database-lifecycle-management-patterns-practices-library/</a:t>
            </a:r>
            <a:endParaRPr lang="en-US" sz="2000"/>
          </a:p>
          <a:p>
            <a:endParaRPr lang="en-US" sz="2000"/>
          </a:p>
          <a:p>
            <a:endParaRPr lang="en-US" sz="2000"/>
          </a:p>
          <a:p>
            <a:endParaRPr lang="en-US" sz="1800"/>
          </a:p>
          <a:p>
            <a:endParaRPr lang="en-US" sz="1800" dirty="0"/>
          </a:p>
        </p:txBody>
      </p:sp>
    </p:spTree>
    <p:extLst>
      <p:ext uri="{BB962C8B-B14F-4D97-AF65-F5344CB8AC3E}">
        <p14:creationId xmlns:p14="http://schemas.microsoft.com/office/powerpoint/2010/main" val="3102988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2819400"/>
            <a:ext cx="4293265" cy="1717306"/>
          </a:xfrm>
          <a:prstGeom prst="rect">
            <a:avLst/>
          </a:prstGeom>
          <a:ln>
            <a:noFill/>
          </a:ln>
          <a:effectLst/>
        </p:spPr>
      </p:pic>
      <p:sp>
        <p:nvSpPr>
          <p:cNvPr id="10" name="Content Placeholder 2">
            <a:extLst>
              <a:ext uri="{FF2B5EF4-FFF2-40B4-BE49-F238E27FC236}">
                <a16:creationId xmlns:a16="http://schemas.microsoft.com/office/drawing/2014/main" id="{D546F0B2-CB10-CB45-B459-B0FF964BCDA6}"/>
              </a:ext>
            </a:extLst>
          </p:cNvPr>
          <p:cNvSpPr txBox="1">
            <a:spLocks/>
          </p:cNvSpPr>
          <p:nvPr/>
        </p:nvSpPr>
        <p:spPr bwMode="auto">
          <a:xfrm>
            <a:off x="5867400" y="2286000"/>
            <a:ext cx="5562600" cy="37338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lIns="91440" tIns="45720" rIns="91440" bIns="45720" numCol="1" rtlCol="0" anchorCtr="0" compatLnSpc="1">
            <a:prstTxWarp prst="textNoShape">
              <a:avLst/>
            </a:prstTxWarp>
            <a:normAutofit fontScale="925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eaLnBrk="1" hangingPunct="1">
              <a:lnSpc>
                <a:spcPct val="90000"/>
              </a:lnSpc>
              <a:buNone/>
            </a:pPr>
            <a:r>
              <a:rPr lang="en-US" sz="2400" dirty="0">
                <a:ea typeface="+mn-ea"/>
                <a:cs typeface="+mn-cs"/>
              </a:rPr>
              <a:t>The vetted and certified experts at Denny Cherry and Associates Consulting assist companies with attaining IT goals such as HA, scalability, SQL Server virtualization, migration, and acceleration reliably while finding ways to save on costs. With clients ranging from Fortune 50 corporations to small businesses, their commitment to each is the same: to provide a deft, high-speed IT environment that leverages every aspect of their platform: from architecture, infrastructure, to network.</a:t>
            </a:r>
          </a:p>
          <a:p>
            <a:pPr marL="0" indent="-228600" algn="ctr" defTabSz="914400" eaLnBrk="1" hangingPunct="1">
              <a:lnSpc>
                <a:spcPct val="90000"/>
              </a:lnSpc>
              <a:buFont typeface="Arial" panose="020B0604020202020204" pitchFamily="34" charset="0"/>
              <a:buChar char="•"/>
            </a:pPr>
            <a:endParaRPr lang="en-US" sz="2400" i="1" dirty="0">
              <a:ea typeface="+mn-ea"/>
              <a:cs typeface="+mn-cs"/>
            </a:endParaRPr>
          </a:p>
          <a:p>
            <a:pPr marL="0" indent="0" algn="ctr" defTabSz="914400" eaLnBrk="1" hangingPunct="1">
              <a:lnSpc>
                <a:spcPct val="90000"/>
              </a:lnSpc>
              <a:buNone/>
            </a:pPr>
            <a:r>
              <a:rPr lang="en-US" sz="2400" b="1" dirty="0">
                <a:ea typeface="+mn-ea"/>
                <a:cs typeface="+mn-cs"/>
              </a:rPr>
              <a:t>Visit DCAC at </a:t>
            </a:r>
            <a:r>
              <a:rPr lang="en-US" sz="2400" b="1" dirty="0">
                <a:ea typeface="+mn-ea"/>
                <a:cs typeface="+mn-cs"/>
                <a:hlinkClick r:id="rId3"/>
              </a:rPr>
              <a:t>http://www.dcac.co</a:t>
            </a:r>
            <a:endParaRPr lang="en-US" sz="2400" b="1" dirty="0">
              <a:ea typeface="+mn-ea"/>
              <a:cs typeface="+mn-cs"/>
            </a:endParaRPr>
          </a:p>
          <a:p>
            <a:pPr marL="0" indent="-228600" defTabSz="914400" eaLnBrk="1" hangingPunct="1">
              <a:lnSpc>
                <a:spcPct val="90000"/>
              </a:lnSpc>
              <a:buFont typeface="Arial" panose="020B0604020202020204" pitchFamily="34" charset="0"/>
              <a:buChar char="•"/>
            </a:pPr>
            <a:endParaRPr lang="en-US" sz="1400" b="1" dirty="0">
              <a:ea typeface="+mn-ea"/>
              <a:cs typeface="+mn-cs"/>
            </a:endParaRPr>
          </a:p>
        </p:txBody>
      </p:sp>
      <p:sp>
        <p:nvSpPr>
          <p:cNvPr id="12" name="Title 1">
            <a:extLst>
              <a:ext uri="{FF2B5EF4-FFF2-40B4-BE49-F238E27FC236}">
                <a16:creationId xmlns:a16="http://schemas.microsoft.com/office/drawing/2014/main" id="{5BBD9CB1-FF70-4C14-8500-07A7E6282972}"/>
              </a:ext>
            </a:extLst>
          </p:cNvPr>
          <p:cNvSpPr>
            <a:spLocks noGrp="1"/>
          </p:cNvSpPr>
          <p:nvPr>
            <p:ph type="title"/>
          </p:nvPr>
        </p:nvSpPr>
        <p:spPr>
          <a:xfrm>
            <a:off x="680321" y="753228"/>
            <a:ext cx="9613861" cy="1080938"/>
          </a:xfrm>
        </p:spPr>
        <p:txBody>
          <a:bodyPr>
            <a:normAutofit/>
          </a:bodyPr>
          <a:lstStyle/>
          <a:p>
            <a:r>
              <a:rPr lang="en-US" dirty="0">
                <a:effectLst>
                  <a:outerShdw blurRad="38100" dist="38100" dir="2700000" algn="tl">
                    <a:srgbClr val="000000">
                      <a:alpha val="43137"/>
                    </a:srgbClr>
                  </a:outerShdw>
                </a:effectLst>
              </a:rPr>
              <a:t>Where Am I?</a:t>
            </a:r>
          </a:p>
        </p:txBody>
      </p:sp>
    </p:spTree>
    <p:extLst>
      <p:ext uri="{BB962C8B-B14F-4D97-AF65-F5344CB8AC3E}">
        <p14:creationId xmlns:p14="http://schemas.microsoft.com/office/powerpoint/2010/main" val="638704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extBox 2"/>
          <p:cNvSpPr txBox="1">
            <a:spLocks noChangeArrowheads="1"/>
          </p:cNvSpPr>
          <p:nvPr/>
        </p:nvSpPr>
        <p:spPr bwMode="auto">
          <a:xfrm>
            <a:off x="762000" y="646112"/>
            <a:ext cx="10134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8000" dirty="0">
                <a:effectLst>
                  <a:outerShdw blurRad="38100" dist="38100" dir="2700000" algn="tl">
                    <a:srgbClr val="000000">
                      <a:alpha val="43137"/>
                    </a:srgbClr>
                  </a:outerShdw>
                </a:effectLst>
              </a:rPr>
              <a:t>THANK YOU!!!!</a:t>
            </a:r>
          </a:p>
        </p:txBody>
      </p:sp>
      <p:sp>
        <p:nvSpPr>
          <p:cNvPr id="114691" name="TextBox 1"/>
          <p:cNvSpPr txBox="1">
            <a:spLocks noChangeArrowheads="1"/>
          </p:cNvSpPr>
          <p:nvPr/>
        </p:nvSpPr>
        <p:spPr bwMode="auto">
          <a:xfrm>
            <a:off x="1736834" y="4495800"/>
            <a:ext cx="198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a:t>
            </a:r>
            <a:r>
              <a:rPr lang="en-US" altLang="en-US" sz="3200" dirty="0" err="1"/>
              <a:t>SqlRUs</a:t>
            </a:r>
            <a:endParaRPr lang="en-US" altLang="en-US" sz="1800" dirty="0"/>
          </a:p>
        </p:txBody>
      </p:sp>
      <p:pic>
        <p:nvPicPr>
          <p:cNvPr id="11469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6957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TextBox 11"/>
          <p:cNvSpPr txBox="1">
            <a:spLocks noChangeArrowheads="1"/>
          </p:cNvSpPr>
          <p:nvPr/>
        </p:nvSpPr>
        <p:spPr bwMode="auto">
          <a:xfrm>
            <a:off x="6553200" y="37719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a:t>http://linkedin.com/in/sqlrus</a:t>
            </a:r>
          </a:p>
        </p:txBody>
      </p:sp>
      <p:pic>
        <p:nvPicPr>
          <p:cNvPr id="114694"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44831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5" name="TextBox 16"/>
          <p:cNvSpPr txBox="1">
            <a:spLocks noChangeArrowheads="1"/>
          </p:cNvSpPr>
          <p:nvPr/>
        </p:nvSpPr>
        <p:spPr bwMode="auto">
          <a:xfrm>
            <a:off x="6553200" y="45339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http://www.sqlrus.com</a:t>
            </a:r>
          </a:p>
        </p:txBody>
      </p:sp>
      <p:pic>
        <p:nvPicPr>
          <p:cNvPr id="114696"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8634" y="36068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7" name="TextBox 19"/>
          <p:cNvSpPr txBox="1">
            <a:spLocks noChangeArrowheads="1"/>
          </p:cNvSpPr>
          <p:nvPr/>
        </p:nvSpPr>
        <p:spPr bwMode="auto">
          <a:xfrm>
            <a:off x="1752600" y="36830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john@dcac.co</a:t>
            </a:r>
          </a:p>
        </p:txBody>
      </p:sp>
      <p:pic>
        <p:nvPicPr>
          <p:cNvPr id="114698"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8634" y="44450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2D03566C-82DF-4B48-AA07-10F62B96CB80}"/>
              </a:ext>
            </a:extLst>
          </p:cNvPr>
          <p:cNvPicPr>
            <a:picLocks noChangeAspect="1"/>
          </p:cNvPicPr>
          <p:nvPr/>
        </p:nvPicPr>
        <p:blipFill>
          <a:blip r:embed="rId7"/>
          <a:stretch>
            <a:fillRect/>
          </a:stretch>
        </p:blipFill>
        <p:spPr>
          <a:xfrm>
            <a:off x="10591800" y="988059"/>
            <a:ext cx="1600200" cy="640080"/>
          </a:xfrm>
          <a:prstGeom prst="rect">
            <a:avLst/>
          </a:prstGeom>
        </p:spPr>
      </p:pic>
    </p:spTree>
    <p:extLst>
      <p:ext uri="{BB962C8B-B14F-4D97-AF65-F5344CB8AC3E}">
        <p14:creationId xmlns:p14="http://schemas.microsoft.com/office/powerpoint/2010/main" val="274876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1709"/>
            <a:ext cx="7620000" cy="1143000"/>
          </a:xfrm>
        </p:spPr>
        <p:txBody>
          <a:bodyPr/>
          <a:lstStyle/>
          <a:p>
            <a:r>
              <a:rPr lang="en-US" sz="4000" dirty="0"/>
              <a:t>Agenda</a:t>
            </a:r>
          </a:p>
        </p:txBody>
      </p:sp>
      <p:sp>
        <p:nvSpPr>
          <p:cNvPr id="3" name="Content Placeholder 2"/>
          <p:cNvSpPr>
            <a:spLocks noGrp="1"/>
          </p:cNvSpPr>
          <p:nvPr>
            <p:ph idx="1"/>
          </p:nvPr>
        </p:nvSpPr>
        <p:spPr>
          <a:xfrm>
            <a:off x="1981200" y="1219200"/>
            <a:ext cx="7620000" cy="4800600"/>
          </a:xfrm>
        </p:spPr>
        <p:txBody>
          <a:bodyPr/>
          <a:lstStyle/>
          <a:p>
            <a:r>
              <a:rPr lang="en-US" dirty="0"/>
              <a:t>What Is It?</a:t>
            </a:r>
          </a:p>
          <a:p>
            <a:r>
              <a:rPr lang="en-US" dirty="0"/>
              <a:t>How Does It Work?</a:t>
            </a:r>
          </a:p>
          <a:p>
            <a:r>
              <a:rPr lang="en-US" dirty="0"/>
              <a:t>Why Do I Care?  </a:t>
            </a:r>
          </a:p>
          <a:p>
            <a:r>
              <a:rPr lang="en-US" dirty="0"/>
              <a:t>Security</a:t>
            </a:r>
          </a:p>
          <a:p>
            <a:r>
              <a:rPr lang="en-US" dirty="0"/>
              <a:t>Standardization &amp; Consistency</a:t>
            </a:r>
          </a:p>
          <a:p>
            <a:r>
              <a:rPr lang="en-US" dirty="0"/>
              <a:t>Collaboration</a:t>
            </a:r>
          </a:p>
          <a:p>
            <a:r>
              <a:rPr lang="en-US" dirty="0"/>
              <a:t>Deployments</a:t>
            </a:r>
          </a:p>
          <a:p>
            <a:r>
              <a:rPr lang="en-US" dirty="0"/>
              <a:t>Demo</a:t>
            </a:r>
          </a:p>
          <a:p>
            <a:pPr marL="114300" indent="0">
              <a:buNone/>
            </a:pPr>
            <a:endParaRPr lang="en-US" dirty="0"/>
          </a:p>
          <a:p>
            <a:endParaRPr lang="en-US" dirty="0"/>
          </a:p>
        </p:txBody>
      </p:sp>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1" y="3810001"/>
            <a:ext cx="2977365" cy="2414643"/>
          </a:xfrm>
          <a:prstGeom prst="rect">
            <a:avLst/>
          </a:prstGeom>
          <a:noFill/>
          <a:ln>
            <a:noFill/>
          </a:ln>
          <a:effectLst>
            <a:softEdge rad="3175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792700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7620000" cy="1143000"/>
          </a:xfrm>
        </p:spPr>
        <p:txBody>
          <a:bodyPr/>
          <a:lstStyle/>
          <a:p>
            <a:r>
              <a:rPr lang="en-US" sz="4000" dirty="0"/>
              <a:t>What Is It?</a:t>
            </a:r>
          </a:p>
        </p:txBody>
      </p:sp>
      <p:sp>
        <p:nvSpPr>
          <p:cNvPr id="3" name="Content Placeholder 2"/>
          <p:cNvSpPr>
            <a:spLocks noGrp="1"/>
          </p:cNvSpPr>
          <p:nvPr>
            <p:ph idx="1"/>
          </p:nvPr>
        </p:nvSpPr>
        <p:spPr>
          <a:xfrm>
            <a:off x="457200" y="2514600"/>
            <a:ext cx="3733800" cy="2362200"/>
          </a:xfrm>
        </p:spPr>
        <p:txBody>
          <a:bodyPr>
            <a:normAutofit/>
          </a:bodyPr>
          <a:lstStyle/>
          <a:p>
            <a:r>
              <a:rPr lang="en-US" dirty="0"/>
              <a:t>Continuous Delivery</a:t>
            </a:r>
          </a:p>
          <a:p>
            <a:pPr marL="114300" indent="0">
              <a:buNone/>
            </a:pPr>
            <a:endParaRPr lang="en-US" dirty="0"/>
          </a:p>
          <a:p>
            <a:r>
              <a:rPr lang="en-US" dirty="0"/>
              <a:t>Continuous Deployment</a:t>
            </a:r>
          </a:p>
          <a:p>
            <a:pPr lvl="1"/>
            <a:r>
              <a:rPr lang="en-US" dirty="0"/>
              <a:t>Continuous Deployment = Bad Things</a:t>
            </a:r>
          </a:p>
        </p:txBody>
      </p:sp>
      <p:pic>
        <p:nvPicPr>
          <p:cNvPr id="4" name="Picture 3"/>
          <p:cNvPicPr>
            <a:picLocks noChangeAspect="1"/>
          </p:cNvPicPr>
          <p:nvPr/>
        </p:nvPicPr>
        <p:blipFill>
          <a:blip r:embed="rId3"/>
          <a:stretch>
            <a:fillRect/>
          </a:stretch>
        </p:blipFill>
        <p:spPr>
          <a:xfrm>
            <a:off x="4267200" y="2133600"/>
            <a:ext cx="7543800" cy="3261360"/>
          </a:xfrm>
          <a:prstGeom prst="rect">
            <a:avLst/>
          </a:prstGeom>
        </p:spPr>
      </p:pic>
      <p:sp>
        <p:nvSpPr>
          <p:cNvPr id="5" name="Rectangle 4"/>
          <p:cNvSpPr/>
          <p:nvPr/>
        </p:nvSpPr>
        <p:spPr>
          <a:xfrm>
            <a:off x="4267200" y="5442012"/>
            <a:ext cx="8077200" cy="276999"/>
          </a:xfrm>
          <a:prstGeom prst="rect">
            <a:avLst/>
          </a:prstGeom>
        </p:spPr>
        <p:txBody>
          <a:bodyPr wrap="square">
            <a:spAutoFit/>
          </a:bodyPr>
          <a:lstStyle/>
          <a:p>
            <a:r>
              <a:rPr lang="en-US" sz="1200" dirty="0"/>
              <a:t>Source: </a:t>
            </a:r>
            <a:r>
              <a:rPr lang="en-US" sz="1200" dirty="0">
                <a:hlinkClick r:id="rId4"/>
              </a:rPr>
              <a:t>http://blog.crisp.se/2013/02/05/yassalsundman/continuous-delivery-vs-continuous-deployment</a:t>
            </a:r>
            <a:r>
              <a:rPr lang="en-US" sz="1200" dirty="0"/>
              <a:t> </a:t>
            </a:r>
          </a:p>
        </p:txBody>
      </p:sp>
    </p:spTree>
    <p:extLst>
      <p:ext uri="{BB962C8B-B14F-4D97-AF65-F5344CB8AC3E}">
        <p14:creationId xmlns:p14="http://schemas.microsoft.com/office/powerpoint/2010/main" val="1055541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rgbClr val="F094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6" name="Rectangle 15">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928CDB6-808D-7049-A333-4BABF3C77D71}"/>
              </a:ext>
            </a:extLst>
          </p:cNvPr>
          <p:cNvSpPr>
            <a:spLocks noGrp="1"/>
          </p:cNvSpPr>
          <p:nvPr>
            <p:ph type="title"/>
          </p:nvPr>
        </p:nvSpPr>
        <p:spPr>
          <a:xfrm>
            <a:off x="680321" y="2063262"/>
            <a:ext cx="3739279" cy="2661052"/>
          </a:xfrm>
        </p:spPr>
        <p:txBody>
          <a:bodyPr>
            <a:normAutofit/>
          </a:bodyPr>
          <a:lstStyle/>
          <a:p>
            <a:pPr algn="r"/>
            <a:r>
              <a:rPr lang="en-US" sz="4400">
                <a:solidFill>
                  <a:srgbClr val="FFFFFF"/>
                </a:solidFill>
              </a:rPr>
              <a:t>Database Continous Delivery…</a:t>
            </a:r>
          </a:p>
        </p:txBody>
      </p:sp>
      <p:sp>
        <p:nvSpPr>
          <p:cNvPr id="3" name="Content Placeholder 2">
            <a:extLst>
              <a:ext uri="{FF2B5EF4-FFF2-40B4-BE49-F238E27FC236}">
                <a16:creationId xmlns:a16="http://schemas.microsoft.com/office/drawing/2014/main" id="{04350AC3-336F-7848-A531-02B8C788E439}"/>
              </a:ext>
            </a:extLst>
          </p:cNvPr>
          <p:cNvSpPr>
            <a:spLocks noGrp="1"/>
          </p:cNvSpPr>
          <p:nvPr>
            <p:ph idx="1"/>
          </p:nvPr>
        </p:nvSpPr>
        <p:spPr>
          <a:xfrm>
            <a:off x="5189492" y="152400"/>
            <a:ext cx="6773907" cy="6705600"/>
          </a:xfrm>
        </p:spPr>
        <p:txBody>
          <a:bodyPr anchor="ctr">
            <a:normAutofit/>
          </a:bodyPr>
          <a:lstStyle/>
          <a:p>
            <a:pPr marL="742950" lvl="1" indent="-285750">
              <a:buClr>
                <a:schemeClr val="accent2"/>
              </a:buClr>
              <a:buFont typeface="Arial"/>
              <a:buChar char="•"/>
            </a:pPr>
            <a:r>
              <a:rPr lang="en-US" sz="2400" dirty="0">
                <a:solidFill>
                  <a:schemeClr val="bg1"/>
                </a:solidFill>
              </a:rPr>
              <a:t>Development Model</a:t>
            </a:r>
          </a:p>
          <a:p>
            <a:pPr marL="1200150" lvl="2" indent="-285750">
              <a:buClr>
                <a:schemeClr val="accent3"/>
              </a:buClr>
              <a:buFont typeface="Arial"/>
              <a:buChar char="•"/>
            </a:pPr>
            <a:r>
              <a:rPr lang="en-US" sz="2400" dirty="0">
                <a:solidFill>
                  <a:schemeClr val="bg1"/>
                </a:solidFill>
              </a:rPr>
              <a:t>Dedicated</a:t>
            </a:r>
          </a:p>
          <a:p>
            <a:pPr marL="1200150" lvl="2" indent="-285750">
              <a:buClr>
                <a:schemeClr val="accent3"/>
              </a:buClr>
              <a:buFont typeface="Arial"/>
              <a:buChar char="•"/>
            </a:pPr>
            <a:r>
              <a:rPr lang="en-US" sz="2400" dirty="0">
                <a:solidFill>
                  <a:schemeClr val="bg1"/>
                </a:solidFill>
              </a:rPr>
              <a:t>Shared</a:t>
            </a:r>
          </a:p>
          <a:p>
            <a:pPr lvl="2"/>
            <a:endParaRPr lang="en-US" sz="2400" dirty="0">
              <a:solidFill>
                <a:schemeClr val="bg1"/>
              </a:solidFill>
            </a:endParaRPr>
          </a:p>
          <a:p>
            <a:pPr marL="742950" lvl="1" indent="-285750">
              <a:buClr>
                <a:schemeClr val="accent2"/>
              </a:buClr>
              <a:buFont typeface="Arial"/>
              <a:buChar char="•"/>
            </a:pPr>
            <a:r>
              <a:rPr lang="en-US" sz="2400" dirty="0">
                <a:solidFill>
                  <a:schemeClr val="bg1"/>
                </a:solidFill>
              </a:rPr>
              <a:t>Source Control</a:t>
            </a:r>
          </a:p>
          <a:p>
            <a:pPr marL="1200150" lvl="2" indent="-285750">
              <a:buClr>
                <a:schemeClr val="accent3"/>
              </a:buClr>
              <a:buFont typeface="Arial"/>
              <a:buChar char="•"/>
            </a:pPr>
            <a:r>
              <a:rPr lang="en-US" sz="2400" dirty="0">
                <a:solidFill>
                  <a:schemeClr val="bg1"/>
                </a:solidFill>
              </a:rPr>
              <a:t>Redgate Source Control</a:t>
            </a:r>
          </a:p>
          <a:p>
            <a:pPr marL="1200150" lvl="2" indent="-285750">
              <a:buClr>
                <a:schemeClr val="accent3"/>
              </a:buClr>
              <a:buFont typeface="Arial"/>
              <a:buChar char="•"/>
            </a:pPr>
            <a:r>
              <a:rPr lang="en-US" sz="2400" dirty="0">
                <a:solidFill>
                  <a:schemeClr val="bg1"/>
                </a:solidFill>
              </a:rPr>
              <a:t>Visual Studio SSDT</a:t>
            </a:r>
          </a:p>
          <a:p>
            <a:pPr lvl="2"/>
            <a:endParaRPr lang="en-US" sz="2400" dirty="0">
              <a:solidFill>
                <a:schemeClr val="bg1"/>
              </a:solidFill>
            </a:endParaRPr>
          </a:p>
          <a:p>
            <a:pPr marL="742950" lvl="1" indent="-285750">
              <a:buClr>
                <a:schemeClr val="accent2"/>
              </a:buClr>
              <a:buFont typeface="Arial"/>
              <a:buChar char="•"/>
            </a:pPr>
            <a:r>
              <a:rPr lang="en-US" sz="2400" dirty="0">
                <a:solidFill>
                  <a:schemeClr val="bg1"/>
                </a:solidFill>
              </a:rPr>
              <a:t>Continuous Integration (CI)</a:t>
            </a:r>
          </a:p>
          <a:p>
            <a:pPr marL="1200150" lvl="2" indent="-285750">
              <a:buClr>
                <a:schemeClr val="accent3"/>
              </a:buClr>
              <a:buFont typeface="Arial"/>
              <a:buChar char="•"/>
            </a:pPr>
            <a:r>
              <a:rPr lang="en-US" sz="2400" dirty="0">
                <a:solidFill>
                  <a:schemeClr val="bg1"/>
                </a:solidFill>
              </a:rPr>
              <a:t>Team City</a:t>
            </a:r>
          </a:p>
          <a:p>
            <a:pPr marL="1200150" lvl="2" indent="-285750">
              <a:buClr>
                <a:schemeClr val="accent3"/>
              </a:buClr>
              <a:buFont typeface="Arial"/>
              <a:buChar char="•"/>
            </a:pPr>
            <a:r>
              <a:rPr lang="en-US" sz="2400" dirty="0">
                <a:solidFill>
                  <a:schemeClr val="bg1"/>
                </a:solidFill>
              </a:rPr>
              <a:t>Jenkins</a:t>
            </a:r>
          </a:p>
          <a:p>
            <a:pPr marL="1200150" lvl="2" indent="-285750">
              <a:buClr>
                <a:schemeClr val="accent3"/>
              </a:buClr>
              <a:buFont typeface="Arial"/>
              <a:buChar char="•"/>
            </a:pPr>
            <a:r>
              <a:rPr lang="en-US" sz="2400" dirty="0">
                <a:solidFill>
                  <a:schemeClr val="bg1"/>
                </a:solidFill>
              </a:rPr>
              <a:t>Artifact</a:t>
            </a:r>
          </a:p>
          <a:p>
            <a:pPr lvl="2"/>
            <a:endParaRPr lang="en-US" sz="2400" dirty="0">
              <a:solidFill>
                <a:schemeClr val="bg1"/>
              </a:solidFill>
            </a:endParaRPr>
          </a:p>
          <a:p>
            <a:pPr marL="742950" lvl="1" indent="-285750">
              <a:buClr>
                <a:schemeClr val="accent2"/>
              </a:buClr>
              <a:buFont typeface="Arial"/>
              <a:buChar char="•"/>
            </a:pPr>
            <a:r>
              <a:rPr lang="en-US" sz="2400" dirty="0">
                <a:solidFill>
                  <a:schemeClr val="bg1"/>
                </a:solidFill>
              </a:rPr>
              <a:t>Release Manager</a:t>
            </a:r>
          </a:p>
          <a:p>
            <a:pPr marL="1200150" lvl="2" indent="-285750">
              <a:buClr>
                <a:schemeClr val="accent3"/>
              </a:buClr>
              <a:buFont typeface="Arial"/>
              <a:buChar char="•"/>
            </a:pPr>
            <a:r>
              <a:rPr lang="en-US" sz="2400" dirty="0">
                <a:solidFill>
                  <a:schemeClr val="bg1"/>
                </a:solidFill>
              </a:rPr>
              <a:t>Octopus Deploy</a:t>
            </a:r>
          </a:p>
          <a:p>
            <a:pPr marL="1200150" lvl="2" indent="-285750">
              <a:buClr>
                <a:schemeClr val="accent3"/>
              </a:buClr>
              <a:buFont typeface="Arial"/>
              <a:buChar char="•"/>
            </a:pPr>
            <a:r>
              <a:rPr lang="en-US" sz="2400" dirty="0">
                <a:solidFill>
                  <a:schemeClr val="bg1"/>
                </a:solidFill>
              </a:rPr>
              <a:t>MS Release Manager</a:t>
            </a:r>
          </a:p>
          <a:p>
            <a:endParaRPr lang="en-US" sz="2000" dirty="0">
              <a:solidFill>
                <a:srgbClr val="FFFFFF"/>
              </a:solidFill>
            </a:endParaRPr>
          </a:p>
        </p:txBody>
      </p:sp>
    </p:spTree>
    <p:extLst>
      <p:ext uri="{BB962C8B-B14F-4D97-AF65-F5344CB8AC3E}">
        <p14:creationId xmlns:p14="http://schemas.microsoft.com/office/powerpoint/2010/main" val="502714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03122" y="685800"/>
            <a:ext cx="7620000" cy="1143000"/>
          </a:xfrm>
        </p:spPr>
        <p:txBody>
          <a:bodyPr/>
          <a:lstStyle/>
          <a:p>
            <a:r>
              <a:rPr lang="en-US" sz="4000" dirty="0"/>
              <a:t>Adoption Rate</a:t>
            </a:r>
          </a:p>
        </p:txBody>
      </p:sp>
      <p:pic>
        <p:nvPicPr>
          <p:cNvPr id="9" name="Picture 8"/>
          <p:cNvPicPr>
            <a:picLocks noChangeAspect="1"/>
          </p:cNvPicPr>
          <p:nvPr/>
        </p:nvPicPr>
        <p:blipFill>
          <a:blip r:embed="rId2"/>
          <a:stretch>
            <a:fillRect/>
          </a:stretch>
        </p:blipFill>
        <p:spPr>
          <a:xfrm>
            <a:off x="7924799" y="4174399"/>
            <a:ext cx="3025178" cy="2556082"/>
          </a:xfrm>
          <a:prstGeom prst="rect">
            <a:avLst/>
          </a:prstGeom>
          <a:scene3d>
            <a:camera prst="orthographicFront"/>
            <a:lightRig rig="threePt" dir="t"/>
          </a:scene3d>
          <a:sp3d>
            <a:bevelT/>
          </a:sp3d>
        </p:spPr>
      </p:pic>
      <p:pic>
        <p:nvPicPr>
          <p:cNvPr id="10" name="Picture 9"/>
          <p:cNvPicPr>
            <a:picLocks noChangeAspect="1"/>
          </p:cNvPicPr>
          <p:nvPr/>
        </p:nvPicPr>
        <p:blipFill>
          <a:blip r:embed="rId3"/>
          <a:stretch>
            <a:fillRect/>
          </a:stretch>
        </p:blipFill>
        <p:spPr>
          <a:xfrm>
            <a:off x="4296700" y="4189038"/>
            <a:ext cx="3066267" cy="2527300"/>
          </a:xfrm>
          <a:prstGeom prst="rect">
            <a:avLst/>
          </a:prstGeom>
          <a:scene3d>
            <a:camera prst="orthographicFront"/>
            <a:lightRig rig="threePt" dir="t"/>
          </a:scene3d>
          <a:sp3d>
            <a:bevelT/>
          </a:sp3d>
        </p:spPr>
      </p:pic>
      <p:pic>
        <p:nvPicPr>
          <p:cNvPr id="11" name="Picture 10"/>
          <p:cNvPicPr>
            <a:picLocks noChangeAspect="1"/>
          </p:cNvPicPr>
          <p:nvPr/>
        </p:nvPicPr>
        <p:blipFill>
          <a:blip r:embed="rId4"/>
          <a:stretch>
            <a:fillRect/>
          </a:stretch>
        </p:blipFill>
        <p:spPr>
          <a:xfrm>
            <a:off x="398206" y="4203181"/>
            <a:ext cx="3505200" cy="2527300"/>
          </a:xfrm>
          <a:prstGeom prst="rect">
            <a:avLst/>
          </a:prstGeom>
          <a:scene3d>
            <a:camera prst="orthographicFront"/>
            <a:lightRig rig="threePt" dir="t"/>
          </a:scene3d>
          <a:sp3d>
            <a:bevelT/>
          </a:sp3d>
        </p:spPr>
      </p:pic>
      <p:sp>
        <p:nvSpPr>
          <p:cNvPr id="12" name="Rectangle 11"/>
          <p:cNvSpPr/>
          <p:nvPr/>
        </p:nvSpPr>
        <p:spPr>
          <a:xfrm>
            <a:off x="381000" y="2057400"/>
            <a:ext cx="10515600" cy="2062103"/>
          </a:xfrm>
          <a:prstGeom prst="rect">
            <a:avLst/>
          </a:prstGeom>
        </p:spPr>
        <p:txBody>
          <a:bodyPr wrap="square">
            <a:spAutoFit/>
          </a:bodyPr>
          <a:lstStyle/>
          <a:p>
            <a:pPr marL="342900" indent="-342900">
              <a:buFont typeface="Arial" charset="0"/>
              <a:buChar char="•"/>
            </a:pPr>
            <a:r>
              <a:rPr lang="en-US" sz="3200" dirty="0">
                <a:solidFill>
                  <a:srgbClr val="373737"/>
                </a:solidFill>
              </a:rPr>
              <a:t>1000 SQL Server database professionals</a:t>
            </a:r>
          </a:p>
          <a:p>
            <a:pPr marL="342900" indent="-342900">
              <a:buFont typeface="Arial" charset="0"/>
              <a:buChar char="•"/>
            </a:pPr>
            <a:r>
              <a:rPr lang="en-US" sz="3200" dirty="0">
                <a:solidFill>
                  <a:srgbClr val="373737"/>
                </a:solidFill>
              </a:rPr>
              <a:t>Range of industries and company sizes</a:t>
            </a:r>
          </a:p>
          <a:p>
            <a:pPr marL="342900" indent="-342900">
              <a:buFont typeface="Arial" charset="0"/>
              <a:buChar char="•"/>
            </a:pPr>
            <a:r>
              <a:rPr lang="en-US" sz="3200" dirty="0">
                <a:solidFill>
                  <a:srgbClr val="373737"/>
                </a:solidFill>
              </a:rPr>
              <a:t>Had or planning to adopt DevOps practices in their organization</a:t>
            </a:r>
            <a:endParaRPr lang="en-US" sz="3200" dirty="0"/>
          </a:p>
        </p:txBody>
      </p:sp>
    </p:spTree>
    <p:extLst>
      <p:ext uri="{BB962C8B-B14F-4D97-AF65-F5344CB8AC3E}">
        <p14:creationId xmlns:p14="http://schemas.microsoft.com/office/powerpoint/2010/main" val="1085024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2438400" y="1447800"/>
            <a:ext cx="1600200" cy="12954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nip Same Side Corner Rectangle 4"/>
          <p:cNvSpPr/>
          <p:nvPr/>
        </p:nvSpPr>
        <p:spPr>
          <a:xfrm>
            <a:off x="1905000" y="2590800"/>
            <a:ext cx="914400" cy="304800"/>
          </a:xfrm>
          <a:prstGeom prst="snip2Same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6" name="Smiley Face 5"/>
          <p:cNvSpPr/>
          <p:nvPr/>
        </p:nvSpPr>
        <p:spPr>
          <a:xfrm>
            <a:off x="2057400" y="2057400"/>
            <a:ext cx="609600" cy="457200"/>
          </a:xfrm>
          <a:prstGeom prst="smileyFace">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Magnetic Disk 7"/>
          <p:cNvSpPr/>
          <p:nvPr/>
        </p:nvSpPr>
        <p:spPr>
          <a:xfrm>
            <a:off x="2971800" y="1600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Magnetic Disk 8"/>
          <p:cNvSpPr/>
          <p:nvPr/>
        </p:nvSpPr>
        <p:spPr>
          <a:xfrm>
            <a:off x="2971800" y="1981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Magnetic Disk 9"/>
          <p:cNvSpPr/>
          <p:nvPr/>
        </p:nvSpPr>
        <p:spPr>
          <a:xfrm>
            <a:off x="2971800" y="2362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Title 1"/>
          <p:cNvSpPr>
            <a:spLocks noGrp="1"/>
          </p:cNvSpPr>
          <p:nvPr>
            <p:ph type="title"/>
          </p:nvPr>
        </p:nvSpPr>
        <p:spPr>
          <a:xfrm>
            <a:off x="1981200" y="4400"/>
            <a:ext cx="7620000" cy="1143000"/>
          </a:xfrm>
        </p:spPr>
        <p:txBody>
          <a:bodyPr/>
          <a:lstStyle/>
          <a:p>
            <a:r>
              <a:rPr lang="en-US" dirty="0"/>
              <a:t>How It Works</a:t>
            </a:r>
          </a:p>
        </p:txBody>
      </p:sp>
    </p:spTree>
    <p:extLst>
      <p:ext uri="{BB962C8B-B14F-4D97-AF65-F5344CB8AC3E}">
        <p14:creationId xmlns:p14="http://schemas.microsoft.com/office/powerpoint/2010/main" val="1309311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2438400" y="1447800"/>
            <a:ext cx="1600200" cy="12954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Magnetic Disk 7"/>
          <p:cNvSpPr/>
          <p:nvPr/>
        </p:nvSpPr>
        <p:spPr>
          <a:xfrm>
            <a:off x="2971800" y="1600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Magnetic Disk 8"/>
          <p:cNvSpPr/>
          <p:nvPr/>
        </p:nvSpPr>
        <p:spPr>
          <a:xfrm>
            <a:off x="2971800" y="1981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Magnetic Disk 9"/>
          <p:cNvSpPr/>
          <p:nvPr/>
        </p:nvSpPr>
        <p:spPr>
          <a:xfrm>
            <a:off x="2971800" y="2362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5257800" y="13716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Source Control System</a:t>
            </a:r>
          </a:p>
        </p:txBody>
      </p:sp>
      <p:sp>
        <p:nvSpPr>
          <p:cNvPr id="12" name="Right Arrow 11"/>
          <p:cNvSpPr/>
          <p:nvPr/>
        </p:nvSpPr>
        <p:spPr>
          <a:xfrm>
            <a:off x="4191000" y="19050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nip Same Side Corner Rectangle 12"/>
          <p:cNvSpPr/>
          <p:nvPr/>
        </p:nvSpPr>
        <p:spPr>
          <a:xfrm>
            <a:off x="1905000" y="2590800"/>
            <a:ext cx="914400" cy="304800"/>
          </a:xfrm>
          <a:prstGeom prst="snip2Same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4" name="Smiley Face 13"/>
          <p:cNvSpPr/>
          <p:nvPr/>
        </p:nvSpPr>
        <p:spPr>
          <a:xfrm>
            <a:off x="2057400" y="2057400"/>
            <a:ext cx="609600" cy="457200"/>
          </a:xfrm>
          <a:prstGeom prst="smileyFace">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
          <p:cNvSpPr>
            <a:spLocks noGrp="1"/>
          </p:cNvSpPr>
          <p:nvPr>
            <p:ph type="title"/>
          </p:nvPr>
        </p:nvSpPr>
        <p:spPr>
          <a:xfrm>
            <a:off x="1981200" y="4400"/>
            <a:ext cx="7620000" cy="1143000"/>
          </a:xfrm>
        </p:spPr>
        <p:txBody>
          <a:bodyPr/>
          <a:lstStyle/>
          <a:p>
            <a:r>
              <a:rPr lang="en-US" dirty="0"/>
              <a:t>How It Works</a:t>
            </a:r>
          </a:p>
        </p:txBody>
      </p:sp>
    </p:spTree>
    <p:extLst>
      <p:ext uri="{BB962C8B-B14F-4D97-AF65-F5344CB8AC3E}">
        <p14:creationId xmlns:p14="http://schemas.microsoft.com/office/powerpoint/2010/main" val="212821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602</TotalTime>
  <Words>1978</Words>
  <Application>Microsoft Macintosh PowerPoint</Application>
  <PresentationFormat>Widescreen</PresentationFormat>
  <Paragraphs>323</Paragraphs>
  <Slides>30</Slides>
  <Notes>22</Notes>
  <HiddenSlides>13</HiddenSlides>
  <MMClips>0</MMClips>
  <ScaleCrop>false</ScaleCrop>
  <HeadingPairs>
    <vt:vector size="8" baseType="variant">
      <vt:variant>
        <vt:lpstr>Fonts Used</vt:lpstr>
      </vt:variant>
      <vt:variant>
        <vt:i4>3</vt:i4>
      </vt:variant>
      <vt:variant>
        <vt:lpstr>Theme</vt:lpstr>
      </vt:variant>
      <vt:variant>
        <vt:i4>1</vt:i4>
      </vt:variant>
      <vt:variant>
        <vt:lpstr>Slide Titles</vt:lpstr>
      </vt:variant>
      <vt:variant>
        <vt:i4>30</vt:i4>
      </vt:variant>
      <vt:variant>
        <vt:lpstr>Custom Shows</vt:lpstr>
      </vt:variant>
      <vt:variant>
        <vt:i4>1</vt:i4>
      </vt:variant>
    </vt:vector>
  </HeadingPairs>
  <TitlesOfParts>
    <vt:vector size="35" baseType="lpstr">
      <vt:lpstr>Arial</vt:lpstr>
      <vt:lpstr>Calibri</vt:lpstr>
      <vt:lpstr>Trebuchet MS</vt:lpstr>
      <vt:lpstr>Berlin</vt:lpstr>
      <vt:lpstr>Database Continuous Delivery &amp; Your Salvation!</vt:lpstr>
      <vt:lpstr>Who Am I?</vt:lpstr>
      <vt:lpstr>Where Am I?</vt:lpstr>
      <vt:lpstr>Agenda</vt:lpstr>
      <vt:lpstr>What Is It?</vt:lpstr>
      <vt:lpstr>Database Continous Delivery…</vt:lpstr>
      <vt:lpstr>Adoption Rate</vt:lpstr>
      <vt:lpstr>How It Works</vt:lpstr>
      <vt:lpstr>How It Works</vt:lpstr>
      <vt:lpstr>How It Works</vt:lpstr>
      <vt:lpstr>How It Works</vt:lpstr>
      <vt:lpstr>How It Works</vt:lpstr>
      <vt:lpstr>How It Works</vt:lpstr>
      <vt:lpstr>How It Works</vt:lpstr>
      <vt:lpstr>How It Works</vt:lpstr>
      <vt:lpstr>PowerPoint Presentation</vt:lpstr>
      <vt:lpstr>Why Do I Even Care? </vt:lpstr>
      <vt:lpstr>Security</vt:lpstr>
      <vt:lpstr>Security</vt:lpstr>
      <vt:lpstr> </vt:lpstr>
      <vt:lpstr>Standardization &amp; Consistency</vt:lpstr>
      <vt:lpstr>Standardization &amp; Consistency</vt:lpstr>
      <vt:lpstr>Standardization &amp; Consistency</vt:lpstr>
      <vt:lpstr>Collaboration</vt:lpstr>
      <vt:lpstr>Deployments</vt:lpstr>
      <vt:lpstr>PowerPoint Presentation</vt:lpstr>
      <vt:lpstr>The Salvation..</vt:lpstr>
      <vt:lpstr>The Salvation..</vt:lpstr>
      <vt:lpstr>Resources</vt:lpstr>
      <vt:lpstr>PowerPoint Presentation</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Continuous Delivery &amp; Your Salvation!</dc:title>
  <dc:creator>John Morehouse</dc:creator>
  <cp:lastModifiedBy>John Morehouse</cp:lastModifiedBy>
  <cp:revision>3</cp:revision>
  <dcterms:created xsi:type="dcterms:W3CDTF">2018-12-17T03:56:36Z</dcterms:created>
  <dcterms:modified xsi:type="dcterms:W3CDTF">2018-12-17T13:58:38Z</dcterms:modified>
</cp:coreProperties>
</file>